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8" r:id="rId3"/>
    <p:sldId id="269" r:id="rId4"/>
    <p:sldId id="262" r:id="rId5"/>
    <p:sldId id="258" r:id="rId6"/>
    <p:sldId id="277" r:id="rId7"/>
    <p:sldId id="260" r:id="rId8"/>
    <p:sldId id="274" r:id="rId9"/>
    <p:sldId id="293" r:id="rId10"/>
    <p:sldId id="289" r:id="rId11"/>
    <p:sldId id="272" r:id="rId12"/>
    <p:sldId id="287" r:id="rId13"/>
    <p:sldId id="288" r:id="rId14"/>
    <p:sldId id="290" r:id="rId15"/>
    <p:sldId id="275" r:id="rId16"/>
    <p:sldId id="291" r:id="rId17"/>
    <p:sldId id="292" r:id="rId18"/>
    <p:sldId id="294" r:id="rId19"/>
    <p:sldId id="281" r:id="rId20"/>
    <p:sldId id="295" r:id="rId21"/>
    <p:sldId id="298" r:id="rId22"/>
    <p:sldId id="29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4660"/>
  </p:normalViewPr>
  <p:slideViewPr>
    <p:cSldViewPr snapToGrid="0">
      <p:cViewPr varScale="1">
        <p:scale>
          <a:sx n="81" d="100"/>
          <a:sy n="81" d="100"/>
        </p:scale>
        <p:origin x="74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jas\OneDrive\Desktop\Grocer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ejas\OneDrive\Desktop\Grocery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'Market Share'!$B$1</c:f>
              <c:strCache>
                <c:ptCount val="1"/>
                <c:pt idx="0">
                  <c:v>Market Share(2021)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06DE-4021-8A92-6B3AECF942D5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06DE-4021-8A92-6B3AECF942D5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5-06DE-4021-8A92-6B3AECF942D5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06DE-4021-8A92-6B3AECF942D5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9-06DE-4021-8A92-6B3AECF942D5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B-06DE-4021-8A92-6B3AECF942D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'Market Share'!$A$2:$A$7</c:f>
              <c:strCache>
                <c:ptCount val="6"/>
                <c:pt idx="0">
                  <c:v>Big Basket</c:v>
                </c:pt>
                <c:pt idx="1">
                  <c:v>Amazon</c:v>
                </c:pt>
                <c:pt idx="2">
                  <c:v>Blinkit</c:v>
                </c:pt>
                <c:pt idx="3">
                  <c:v>Flipkart</c:v>
                </c:pt>
                <c:pt idx="4">
                  <c:v>Raliance's Jio Mart</c:v>
                </c:pt>
                <c:pt idx="5">
                  <c:v>Others</c:v>
                </c:pt>
              </c:strCache>
            </c:strRef>
          </c:cat>
          <c:val>
            <c:numRef>
              <c:f>'Market Share'!$B$2:$B$7</c:f>
              <c:numCache>
                <c:formatCode>General</c:formatCode>
                <c:ptCount val="6"/>
                <c:pt idx="0">
                  <c:v>37</c:v>
                </c:pt>
                <c:pt idx="1">
                  <c:v>15</c:v>
                </c:pt>
                <c:pt idx="2">
                  <c:v>13</c:v>
                </c:pt>
                <c:pt idx="3">
                  <c:v>11</c:v>
                </c:pt>
                <c:pt idx="4">
                  <c:v>4</c:v>
                </c:pt>
                <c:pt idx="5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06DE-4021-8A92-6B3AECF942D5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Sheet2!$A$2</c:f>
              <c:strCache>
                <c:ptCount val="1"/>
                <c:pt idx="0">
                  <c:v>Marketing and Advertising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Sheet2!$B$1</c:f>
              <c:strCache>
                <c:ptCount val="1"/>
                <c:pt idx="0">
                  <c:v>PERCENTAGE PER 100 RUPEE INCOME</c:v>
                </c:pt>
              </c:strCache>
            </c:strRef>
          </c:cat>
          <c:val>
            <c:numRef>
              <c:f>Sheet2!$B$2</c:f>
              <c:numCache>
                <c:formatCode>0%</c:formatCode>
                <c:ptCount val="1"/>
                <c:pt idx="0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2C-4E99-88C2-E7FE05E51B82}"/>
            </c:ext>
          </c:extLst>
        </c:ser>
        <c:ser>
          <c:idx val="1"/>
          <c:order val="1"/>
          <c:tx>
            <c:strRef>
              <c:f>Sheet2!$A$3</c:f>
              <c:strCache>
                <c:ptCount val="1"/>
                <c:pt idx="0">
                  <c:v>Logistics and Fulfillment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c:spPr>
          <c:invertIfNegative val="0"/>
          <c:cat>
            <c:strRef>
              <c:f>Sheet2!$B$1</c:f>
              <c:strCache>
                <c:ptCount val="1"/>
                <c:pt idx="0">
                  <c:v>PERCENTAGE PER 100 RUPEE INCOME</c:v>
                </c:pt>
              </c:strCache>
            </c:strRef>
          </c:cat>
          <c:val>
            <c:numRef>
              <c:f>Sheet2!$B$3</c:f>
              <c:numCache>
                <c:formatCode>0%</c:formatCode>
                <c:ptCount val="1"/>
                <c:pt idx="0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D2C-4E99-88C2-E7FE05E51B82}"/>
            </c:ext>
          </c:extLst>
        </c:ser>
        <c:ser>
          <c:idx val="2"/>
          <c:order val="2"/>
          <c:tx>
            <c:strRef>
              <c:f>Sheet2!$A$4</c:f>
              <c:strCache>
                <c:ptCount val="1"/>
                <c:pt idx="0">
                  <c:v>Technology and Infrastructure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c:spPr>
          <c:invertIfNegative val="0"/>
          <c:cat>
            <c:strRef>
              <c:f>Sheet2!$B$1</c:f>
              <c:strCache>
                <c:ptCount val="1"/>
                <c:pt idx="0">
                  <c:v>PERCENTAGE PER 100 RUPEE INCOME</c:v>
                </c:pt>
              </c:strCache>
            </c:strRef>
          </c:cat>
          <c:val>
            <c:numRef>
              <c:f>Sheet2!$B$4</c:f>
              <c:numCache>
                <c:formatCode>0%</c:formatCode>
                <c:ptCount val="1"/>
                <c:pt idx="0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D2C-4E99-88C2-E7FE05E51B82}"/>
            </c:ext>
          </c:extLst>
        </c:ser>
        <c:ser>
          <c:idx val="3"/>
          <c:order val="3"/>
          <c:tx>
            <c:strRef>
              <c:f>Sheet2!$A$5</c:f>
              <c:strCache>
                <c:ptCount val="1"/>
                <c:pt idx="0">
                  <c:v>Customer Service and Support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c:spPr>
          <c:invertIfNegative val="0"/>
          <c:cat>
            <c:strRef>
              <c:f>Sheet2!$B$1</c:f>
              <c:strCache>
                <c:ptCount val="1"/>
                <c:pt idx="0">
                  <c:v>PERCENTAGE PER 100 RUPEE INCOME</c:v>
                </c:pt>
              </c:strCache>
            </c:strRef>
          </c:cat>
          <c:val>
            <c:numRef>
              <c:f>Sheet2!$B$5</c:f>
              <c:numCache>
                <c:formatCode>0%</c:formatCode>
                <c:ptCount val="1"/>
                <c:pt idx="0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D2C-4E99-88C2-E7FE05E51B82}"/>
            </c:ext>
          </c:extLst>
        </c:ser>
        <c:ser>
          <c:idx val="4"/>
          <c:order val="4"/>
          <c:tx>
            <c:strRef>
              <c:f>Sheet2!$A$6</c:f>
              <c:strCache>
                <c:ptCount val="1"/>
                <c:pt idx="0">
                  <c:v>Administrative and Overhead Costs(Salary)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c:spPr>
          <c:invertIfNegative val="0"/>
          <c:cat>
            <c:strRef>
              <c:f>Sheet2!$B$1</c:f>
              <c:strCache>
                <c:ptCount val="1"/>
                <c:pt idx="0">
                  <c:v>PERCENTAGE PER 100 RUPEE INCOME</c:v>
                </c:pt>
              </c:strCache>
            </c:strRef>
          </c:cat>
          <c:val>
            <c:numRef>
              <c:f>Sheet2!$B$6</c:f>
              <c:numCache>
                <c:formatCode>0%</c:formatCode>
                <c:ptCount val="1"/>
                <c:pt idx="0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D2C-4E99-88C2-E7FE05E51B82}"/>
            </c:ext>
          </c:extLst>
        </c:ser>
        <c:ser>
          <c:idx val="5"/>
          <c:order val="5"/>
          <c:tx>
            <c:strRef>
              <c:f>Sheet2!$A$7</c:f>
              <c:strCache>
                <c:ptCount val="1"/>
                <c:pt idx="0">
                  <c:v>Product Procurement and Inventory Management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>
              <a:outerShdw blurRad="254000" sx="102000" sy="102000" algn="ctr" rotWithShape="0">
                <a:prstClr val="black">
                  <a:alpha val="20000"/>
                </a:prstClr>
              </a:outerShdw>
            </a:effectLst>
          </c:spPr>
          <c:invertIfNegative val="0"/>
          <c:cat>
            <c:strRef>
              <c:f>Sheet2!$B$1</c:f>
              <c:strCache>
                <c:ptCount val="1"/>
                <c:pt idx="0">
                  <c:v>PERCENTAGE PER 100 RUPEE INCOME</c:v>
                </c:pt>
              </c:strCache>
            </c:strRef>
          </c:cat>
          <c:val>
            <c:numRef>
              <c:f>Sheet2!$B$7</c:f>
              <c:numCache>
                <c:formatCode>0%</c:formatCode>
                <c:ptCount val="1"/>
                <c:pt idx="0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D2C-4E99-88C2-E7FE05E51B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42403968"/>
        <c:axId val="1136731648"/>
      </c:barChart>
      <c:valAx>
        <c:axId val="1136731648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2403968"/>
        <c:crosses val="autoZero"/>
        <c:crossBetween val="between"/>
      </c:valAx>
      <c:catAx>
        <c:axId val="114240396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13673164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DD7-43B3-A92B-5D6EB68EA5C0}"/>
              </c:ext>
            </c:extLst>
          </c:dPt>
          <c:dPt>
            <c:idx val="1"/>
            <c:bubble3D val="0"/>
            <c:spPr>
              <a:solidFill>
                <a:schemeClr val="accent1">
                  <a:lumMod val="2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DD7-43B3-A92B-5D6EB68EA5C0}"/>
              </c:ext>
            </c:extLst>
          </c:dPt>
          <c:dPt>
            <c:idx val="2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DD7-43B3-A92B-5D6EB68EA5C0}"/>
              </c:ext>
            </c:extLst>
          </c:dPt>
          <c:dPt>
            <c:idx val="3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DD7-43B3-A92B-5D6EB68EA5C0}"/>
              </c:ext>
            </c:extLst>
          </c:dPt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Part 1</c:v>
                      </c:pt>
                      <c:pt idx="1">
                        <c:v>Part 2</c:v>
                      </c:pt>
                      <c:pt idx="2">
                        <c:v>Part 3</c:v>
                      </c:pt>
                      <c:pt idx="3">
                        <c:v>Part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7DD7-43B3-A92B-5D6EB68EA5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16"/>
        <c:holeSize val="9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EBE-42E8-AB6A-DEF6AC13ABF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CEBE-42E8-AB6A-DEF6AC13ABF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CEBE-42E8-AB6A-DEF6AC13ABF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CEBE-42E8-AB6A-DEF6AC13ABF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val>
            <c:numRef>
              <c:f>Sheet1!$B$2:$B$5</c:f>
              <c:numCache>
                <c:formatCode>General</c:formatCode>
                <c:ptCount val="4"/>
                <c:pt idx="0">
                  <c:v>82000</c:v>
                </c:pt>
                <c:pt idx="1">
                  <c:v>32000</c:v>
                </c:pt>
                <c:pt idx="2">
                  <c:v>14000</c:v>
                </c:pt>
                <c:pt idx="3">
                  <c:v>12000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Sales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Part 1</c:v>
                      </c:pt>
                      <c:pt idx="1">
                        <c:v>Part 2</c:v>
                      </c:pt>
                      <c:pt idx="2">
                        <c:v>Part 3</c:v>
                      </c:pt>
                      <c:pt idx="3">
                        <c:v>Part 4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8-CEBE-42E8-AB6A-DEF6AC13ABFE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4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E703EB-59F3-49D9-96BB-ADDFC5A9CA01}" type="doc">
      <dgm:prSet loTypeId="urn:microsoft.com/office/officeart/2009/3/layout/PieProcess" loCatId="list" qsTypeId="urn:microsoft.com/office/officeart/2005/8/quickstyle/3d4" qsCatId="3D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85EFBF77-AFAE-48CC-8C1A-44FF7D13B894}">
      <dgm:prSet phldrT="[Text]"/>
      <dgm:spPr/>
      <dgm:t>
        <a:bodyPr/>
        <a:lstStyle/>
        <a:p>
          <a:r>
            <a:rPr lang="en-IN" b="1" dirty="0"/>
            <a:t>SOCIAL RIGHTS</a:t>
          </a:r>
        </a:p>
      </dgm:t>
    </dgm:pt>
    <dgm:pt modelId="{E57A353F-5DB6-4FE8-B693-86C74EFD432F}" type="parTrans" cxnId="{EB77B24D-1E09-4F86-BAF6-59B32CA38105}">
      <dgm:prSet/>
      <dgm:spPr/>
      <dgm:t>
        <a:bodyPr/>
        <a:lstStyle/>
        <a:p>
          <a:endParaRPr lang="en-IN"/>
        </a:p>
      </dgm:t>
    </dgm:pt>
    <dgm:pt modelId="{4D56AEC5-0C13-43C8-BD9F-B5665C8B9DC4}" type="sibTrans" cxnId="{EB77B24D-1E09-4F86-BAF6-59B32CA38105}">
      <dgm:prSet/>
      <dgm:spPr/>
      <dgm:t>
        <a:bodyPr/>
        <a:lstStyle/>
        <a:p>
          <a:endParaRPr lang="en-IN"/>
        </a:p>
      </dgm:t>
    </dgm:pt>
    <dgm:pt modelId="{6393C05A-BA5F-49A1-A867-E2EC74B44685}">
      <dgm:prSet phldrT="[Text]"/>
      <dgm:spPr/>
      <dgm:t>
        <a:bodyPr/>
        <a:lstStyle/>
        <a:p>
          <a:r>
            <a:rPr lang="en-IN" dirty="0"/>
            <a:t>Freedom of association –</a:t>
          </a:r>
        </a:p>
        <a:p>
          <a:r>
            <a:rPr lang="en-IN" dirty="0"/>
            <a:t> Reviews and comparisons available for choices.</a:t>
          </a:r>
        </a:p>
      </dgm:t>
    </dgm:pt>
    <dgm:pt modelId="{32B60CD1-CB06-4711-BA70-4D2B3ECCEFA2}" type="parTrans" cxnId="{E36B986C-08C0-4AA4-940B-80911E96C9F1}">
      <dgm:prSet/>
      <dgm:spPr/>
      <dgm:t>
        <a:bodyPr/>
        <a:lstStyle/>
        <a:p>
          <a:endParaRPr lang="en-IN"/>
        </a:p>
      </dgm:t>
    </dgm:pt>
    <dgm:pt modelId="{AF8AB9E3-B9D2-4312-91B2-19AFD9CE30B7}" type="sibTrans" cxnId="{E36B986C-08C0-4AA4-940B-80911E96C9F1}">
      <dgm:prSet/>
      <dgm:spPr/>
      <dgm:t>
        <a:bodyPr/>
        <a:lstStyle/>
        <a:p>
          <a:endParaRPr lang="en-IN"/>
        </a:p>
      </dgm:t>
    </dgm:pt>
    <dgm:pt modelId="{BECA9EFD-A758-4E86-9A81-0C0C0419C375}">
      <dgm:prSet phldrT="[Text]"/>
      <dgm:spPr/>
      <dgm:t>
        <a:bodyPr/>
        <a:lstStyle/>
        <a:p>
          <a:r>
            <a:rPr lang="en-IN" dirty="0"/>
            <a:t>Right to expression – </a:t>
          </a:r>
        </a:p>
        <a:p>
          <a:r>
            <a:rPr lang="en-IN" dirty="0"/>
            <a:t>to post the honest reviews without manipulating or censor.</a:t>
          </a:r>
        </a:p>
      </dgm:t>
    </dgm:pt>
    <dgm:pt modelId="{35C1F987-4B0F-47ED-A285-982254DD6B75}" type="parTrans" cxnId="{376A4F68-C85E-47D6-AB35-9CF9154CBF70}">
      <dgm:prSet/>
      <dgm:spPr/>
      <dgm:t>
        <a:bodyPr/>
        <a:lstStyle/>
        <a:p>
          <a:endParaRPr lang="en-IN"/>
        </a:p>
      </dgm:t>
    </dgm:pt>
    <dgm:pt modelId="{F10AFDBA-E089-4FF3-A402-1B26A8890CB7}" type="sibTrans" cxnId="{376A4F68-C85E-47D6-AB35-9CF9154CBF70}">
      <dgm:prSet/>
      <dgm:spPr/>
      <dgm:t>
        <a:bodyPr/>
        <a:lstStyle/>
        <a:p>
          <a:endParaRPr lang="en-IN"/>
        </a:p>
      </dgm:t>
    </dgm:pt>
    <dgm:pt modelId="{368653C5-BFBA-49CF-AF05-32A1E625943A}">
      <dgm:prSet phldrT="[Text]"/>
      <dgm:spPr/>
      <dgm:t>
        <a:bodyPr/>
        <a:lstStyle/>
        <a:p>
          <a:r>
            <a:rPr lang="en-IN" b="1" dirty="0"/>
            <a:t>TECHNOLOGICAL RIGHTS</a:t>
          </a:r>
        </a:p>
      </dgm:t>
    </dgm:pt>
    <dgm:pt modelId="{9B0C38A3-263F-4FA3-8529-A8EA97FBEBFE}" type="parTrans" cxnId="{27B560C4-1068-4628-A87A-35F4676A5360}">
      <dgm:prSet/>
      <dgm:spPr/>
      <dgm:t>
        <a:bodyPr/>
        <a:lstStyle/>
        <a:p>
          <a:endParaRPr lang="en-IN"/>
        </a:p>
      </dgm:t>
    </dgm:pt>
    <dgm:pt modelId="{61D30877-EEAB-4B52-9672-32AD45F41387}" type="sibTrans" cxnId="{27B560C4-1068-4628-A87A-35F4676A5360}">
      <dgm:prSet/>
      <dgm:spPr/>
      <dgm:t>
        <a:bodyPr/>
        <a:lstStyle/>
        <a:p>
          <a:endParaRPr lang="en-IN"/>
        </a:p>
      </dgm:t>
    </dgm:pt>
    <dgm:pt modelId="{8994F6BA-D7DC-4951-8BFF-42A6B6CBF709}">
      <dgm:prSet phldrT="[Text]"/>
      <dgm:spPr/>
      <dgm:t>
        <a:bodyPr/>
        <a:lstStyle/>
        <a:p>
          <a:r>
            <a:rPr lang="en-IN" dirty="0"/>
            <a:t>Security and privacy –</a:t>
          </a:r>
        </a:p>
        <a:p>
          <a:r>
            <a:rPr lang="en-IN" dirty="0"/>
            <a:t> key aspects in data transfer and storage.</a:t>
          </a:r>
        </a:p>
      </dgm:t>
    </dgm:pt>
    <dgm:pt modelId="{8EB0534D-8653-4C9C-B59A-02D42E2FC4D4}" type="parTrans" cxnId="{B8805F6A-4C4B-49BC-91D6-DD00B183E53F}">
      <dgm:prSet/>
      <dgm:spPr/>
      <dgm:t>
        <a:bodyPr/>
        <a:lstStyle/>
        <a:p>
          <a:endParaRPr lang="en-IN"/>
        </a:p>
      </dgm:t>
    </dgm:pt>
    <dgm:pt modelId="{BE81CDB5-BAE3-4307-B9C5-F1D99B7317BB}" type="sibTrans" cxnId="{B8805F6A-4C4B-49BC-91D6-DD00B183E53F}">
      <dgm:prSet/>
      <dgm:spPr/>
      <dgm:t>
        <a:bodyPr/>
        <a:lstStyle/>
        <a:p>
          <a:endParaRPr lang="en-IN"/>
        </a:p>
      </dgm:t>
    </dgm:pt>
    <dgm:pt modelId="{2AF47D2B-C8D0-4EA0-B9AF-8C4EEED15852}">
      <dgm:prSet phldrT="[Text]"/>
      <dgm:spPr/>
      <dgm:t>
        <a:bodyPr/>
        <a:lstStyle/>
        <a:p>
          <a:r>
            <a:rPr lang="en-IN" dirty="0"/>
            <a:t>Accessibility –</a:t>
          </a:r>
        </a:p>
        <a:p>
          <a:r>
            <a:rPr lang="en-IN" dirty="0"/>
            <a:t> made in such as way so to reduce discrimination and provide alternatives to persons lacking technical skills.</a:t>
          </a:r>
        </a:p>
      </dgm:t>
    </dgm:pt>
    <dgm:pt modelId="{74B3E229-8091-4735-8AB1-007B99F624F8}" type="parTrans" cxnId="{96BDBE6C-F694-44B9-A687-DD7672777707}">
      <dgm:prSet/>
      <dgm:spPr/>
      <dgm:t>
        <a:bodyPr/>
        <a:lstStyle/>
        <a:p>
          <a:endParaRPr lang="en-IN"/>
        </a:p>
      </dgm:t>
    </dgm:pt>
    <dgm:pt modelId="{71CE6E59-143E-400B-9B23-CB6800410A79}" type="sibTrans" cxnId="{96BDBE6C-F694-44B9-A687-DD7672777707}">
      <dgm:prSet/>
      <dgm:spPr/>
      <dgm:t>
        <a:bodyPr/>
        <a:lstStyle/>
        <a:p>
          <a:endParaRPr lang="en-IN"/>
        </a:p>
      </dgm:t>
    </dgm:pt>
    <dgm:pt modelId="{363C65C7-F66C-42BD-80A1-444BEC52915B}">
      <dgm:prSet phldrT="[Text]"/>
      <dgm:spPr/>
      <dgm:t>
        <a:bodyPr/>
        <a:lstStyle/>
        <a:p>
          <a:r>
            <a:rPr lang="en-IN" b="1" dirty="0"/>
            <a:t>COMMERCIAL RIGHTS</a:t>
          </a:r>
        </a:p>
      </dgm:t>
    </dgm:pt>
    <dgm:pt modelId="{EFDFDACB-2B44-42FC-B790-3F266B748869}" type="parTrans" cxnId="{3E47E9DB-1AB6-4AF0-A78A-B5D0E50C9CEC}">
      <dgm:prSet/>
      <dgm:spPr/>
      <dgm:t>
        <a:bodyPr/>
        <a:lstStyle/>
        <a:p>
          <a:endParaRPr lang="en-IN"/>
        </a:p>
      </dgm:t>
    </dgm:pt>
    <dgm:pt modelId="{6D51BFFA-2ED2-4AA9-A82C-D4600CF6202F}" type="sibTrans" cxnId="{3E47E9DB-1AB6-4AF0-A78A-B5D0E50C9CEC}">
      <dgm:prSet/>
      <dgm:spPr/>
      <dgm:t>
        <a:bodyPr/>
        <a:lstStyle/>
        <a:p>
          <a:endParaRPr lang="en-IN"/>
        </a:p>
      </dgm:t>
    </dgm:pt>
    <dgm:pt modelId="{2C6441C3-1648-441F-9612-2F313B74FB23}">
      <dgm:prSet phldrT="[Text]"/>
      <dgm:spPr/>
      <dgm:t>
        <a:bodyPr/>
        <a:lstStyle/>
        <a:p>
          <a:r>
            <a:rPr lang="en-IN" dirty="0"/>
            <a:t>Fair competition –</a:t>
          </a:r>
        </a:p>
        <a:p>
          <a:r>
            <a:rPr lang="en-IN" dirty="0"/>
            <a:t> to adhere to the health competition and pricing policy as per the Competition Act 2002.</a:t>
          </a:r>
        </a:p>
      </dgm:t>
    </dgm:pt>
    <dgm:pt modelId="{30B9ADEA-9035-4C7C-AD9E-D41D14B68377}" type="parTrans" cxnId="{13B995FF-4BAC-4602-B78F-8AC5DB562617}">
      <dgm:prSet/>
      <dgm:spPr/>
      <dgm:t>
        <a:bodyPr/>
        <a:lstStyle/>
        <a:p>
          <a:endParaRPr lang="en-IN"/>
        </a:p>
      </dgm:t>
    </dgm:pt>
    <dgm:pt modelId="{64A9B3EB-7AAE-49BE-B248-FD633930FD25}" type="sibTrans" cxnId="{13B995FF-4BAC-4602-B78F-8AC5DB562617}">
      <dgm:prSet/>
      <dgm:spPr/>
      <dgm:t>
        <a:bodyPr/>
        <a:lstStyle/>
        <a:p>
          <a:endParaRPr lang="en-IN"/>
        </a:p>
      </dgm:t>
    </dgm:pt>
    <dgm:pt modelId="{61CF2293-0D69-4773-9540-27B51F9F41D3}">
      <dgm:prSet phldrT="[Text]"/>
      <dgm:spPr/>
      <dgm:t>
        <a:bodyPr/>
        <a:lstStyle/>
        <a:p>
          <a:r>
            <a:rPr lang="en-IN" dirty="0"/>
            <a:t>Consumer protection – </a:t>
          </a:r>
        </a:p>
        <a:p>
          <a:r>
            <a:rPr lang="en-IN" dirty="0"/>
            <a:t>in case of fraud or payment-related issues.</a:t>
          </a:r>
        </a:p>
        <a:p>
          <a:r>
            <a:rPr lang="en-IN" dirty="0"/>
            <a:t>Intellectual property rights</a:t>
          </a:r>
        </a:p>
      </dgm:t>
    </dgm:pt>
    <dgm:pt modelId="{A5304782-ADD4-4493-AAF3-137DF603FD1E}" type="parTrans" cxnId="{A3AF186D-20A3-4168-B6A7-DCBFCB99BFEF}">
      <dgm:prSet/>
      <dgm:spPr/>
      <dgm:t>
        <a:bodyPr/>
        <a:lstStyle/>
        <a:p>
          <a:endParaRPr lang="en-IN"/>
        </a:p>
      </dgm:t>
    </dgm:pt>
    <dgm:pt modelId="{535775E2-E037-4047-846D-27A0A3C94BC8}" type="sibTrans" cxnId="{A3AF186D-20A3-4168-B6A7-DCBFCB99BFEF}">
      <dgm:prSet/>
      <dgm:spPr/>
      <dgm:t>
        <a:bodyPr/>
        <a:lstStyle/>
        <a:p>
          <a:endParaRPr lang="en-IN"/>
        </a:p>
      </dgm:t>
    </dgm:pt>
    <dgm:pt modelId="{DAE9C4CB-72EE-45D7-91FA-86E8A50BC388}">
      <dgm:prSet phldrT="[Text]"/>
      <dgm:spPr/>
      <dgm:t>
        <a:bodyPr/>
        <a:lstStyle/>
        <a:p>
          <a:endParaRPr lang="en-IN" dirty="0"/>
        </a:p>
      </dgm:t>
    </dgm:pt>
    <dgm:pt modelId="{54E2835A-529D-47E5-9B87-B45F9148D183}" type="parTrans" cxnId="{7D8652E6-38AA-4857-B67E-7AC7C7CAEE68}">
      <dgm:prSet/>
      <dgm:spPr/>
      <dgm:t>
        <a:bodyPr/>
        <a:lstStyle/>
        <a:p>
          <a:endParaRPr lang="en-IN"/>
        </a:p>
      </dgm:t>
    </dgm:pt>
    <dgm:pt modelId="{3F75E7CE-72F5-49D9-A28A-F562F4D910CF}" type="sibTrans" cxnId="{7D8652E6-38AA-4857-B67E-7AC7C7CAEE68}">
      <dgm:prSet/>
      <dgm:spPr/>
      <dgm:t>
        <a:bodyPr/>
        <a:lstStyle/>
        <a:p>
          <a:endParaRPr lang="en-IN"/>
        </a:p>
      </dgm:t>
    </dgm:pt>
    <dgm:pt modelId="{A71B604C-3B2A-477C-AB4D-C5EE87F1627C}">
      <dgm:prSet phldrT="[Text]"/>
      <dgm:spPr/>
      <dgm:t>
        <a:bodyPr/>
        <a:lstStyle/>
        <a:p>
          <a:endParaRPr lang="en-IN" dirty="0"/>
        </a:p>
      </dgm:t>
    </dgm:pt>
    <dgm:pt modelId="{412DD1BA-A7C9-486E-9F4F-62E139B55655}" type="parTrans" cxnId="{9806055F-ACB0-4079-BC3F-76DB9A59A3BB}">
      <dgm:prSet/>
      <dgm:spPr/>
      <dgm:t>
        <a:bodyPr/>
        <a:lstStyle/>
        <a:p>
          <a:endParaRPr lang="en-IN"/>
        </a:p>
      </dgm:t>
    </dgm:pt>
    <dgm:pt modelId="{8C13CB29-4FF2-431F-95F3-E4489C474E2B}" type="sibTrans" cxnId="{9806055F-ACB0-4079-BC3F-76DB9A59A3BB}">
      <dgm:prSet/>
      <dgm:spPr/>
      <dgm:t>
        <a:bodyPr/>
        <a:lstStyle/>
        <a:p>
          <a:endParaRPr lang="en-IN"/>
        </a:p>
      </dgm:t>
    </dgm:pt>
    <dgm:pt modelId="{9CBDBFE8-1AD8-4187-8DC3-F0BA782F905D}">
      <dgm:prSet phldrT="[Text]"/>
      <dgm:spPr/>
      <dgm:t>
        <a:bodyPr/>
        <a:lstStyle/>
        <a:p>
          <a:endParaRPr lang="en-IN" dirty="0"/>
        </a:p>
      </dgm:t>
    </dgm:pt>
    <dgm:pt modelId="{24D27625-EB18-402D-8B10-BDF1C9A6A870}" type="parTrans" cxnId="{781B52C8-BDF7-4F2E-A602-CC483D6222DB}">
      <dgm:prSet/>
      <dgm:spPr/>
      <dgm:t>
        <a:bodyPr/>
        <a:lstStyle/>
        <a:p>
          <a:endParaRPr lang="en-IN"/>
        </a:p>
      </dgm:t>
    </dgm:pt>
    <dgm:pt modelId="{6477D46D-DCE2-4DA7-946F-C28BE6368A6B}" type="sibTrans" cxnId="{781B52C8-BDF7-4F2E-A602-CC483D6222DB}">
      <dgm:prSet/>
      <dgm:spPr/>
      <dgm:t>
        <a:bodyPr/>
        <a:lstStyle/>
        <a:p>
          <a:endParaRPr lang="en-IN"/>
        </a:p>
      </dgm:t>
    </dgm:pt>
    <dgm:pt modelId="{C23695FC-EA6B-45E3-B734-9414979626CA}" type="pres">
      <dgm:prSet presAssocID="{07E703EB-59F3-49D9-96BB-ADDFC5A9CA01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9F1E426D-FD65-43AB-A604-5BF3D51F8332}" type="pres">
      <dgm:prSet presAssocID="{85EFBF77-AFAE-48CC-8C1A-44FF7D13B894}" presName="ParentComposite" presStyleCnt="0"/>
      <dgm:spPr/>
    </dgm:pt>
    <dgm:pt modelId="{CF4BC67E-7E72-4C57-B2B5-F45D0BEC6CD9}" type="pres">
      <dgm:prSet presAssocID="{85EFBF77-AFAE-48CC-8C1A-44FF7D13B894}" presName="Chord" presStyleLbl="bgShp" presStyleIdx="0" presStyleCnt="3"/>
      <dgm:spPr/>
    </dgm:pt>
    <dgm:pt modelId="{68561E5A-B8DD-4C5A-989E-AC81404E1D09}" type="pres">
      <dgm:prSet presAssocID="{85EFBF77-AFAE-48CC-8C1A-44FF7D13B894}" presName="Pie" presStyleLbl="alignNode1" presStyleIdx="0" presStyleCnt="3"/>
      <dgm:spPr/>
    </dgm:pt>
    <dgm:pt modelId="{A8727F80-9529-4D04-BA1C-0C6DB43BC5C6}" type="pres">
      <dgm:prSet presAssocID="{85EFBF77-AFAE-48CC-8C1A-44FF7D13B894}" presName="Parent" presStyleLbl="revTx" presStyleIdx="0" presStyleCnt="6">
        <dgm:presLayoutVars>
          <dgm:chMax val="1"/>
          <dgm:chPref val="1"/>
          <dgm:bulletEnabled val="1"/>
        </dgm:presLayoutVars>
      </dgm:prSet>
      <dgm:spPr/>
    </dgm:pt>
    <dgm:pt modelId="{D660CE08-BA34-43A7-9993-8A976A60F450}" type="pres">
      <dgm:prSet presAssocID="{AF8AB9E3-B9D2-4312-91B2-19AFD9CE30B7}" presName="negSibTrans" presStyleCnt="0"/>
      <dgm:spPr/>
    </dgm:pt>
    <dgm:pt modelId="{EAD4F46C-297A-41B9-8527-2375EEC421E1}" type="pres">
      <dgm:prSet presAssocID="{85EFBF77-AFAE-48CC-8C1A-44FF7D13B894}" presName="composite" presStyleCnt="0"/>
      <dgm:spPr/>
    </dgm:pt>
    <dgm:pt modelId="{01FC903D-29EE-47EF-A530-A37F1ED501A2}" type="pres">
      <dgm:prSet presAssocID="{85EFBF77-AFAE-48CC-8C1A-44FF7D13B894}" presName="Child" presStyleLbl="revTx" presStyleIdx="1" presStyleCnt="6" custScaleX="110855">
        <dgm:presLayoutVars>
          <dgm:chMax val="0"/>
          <dgm:chPref val="0"/>
          <dgm:bulletEnabled val="1"/>
        </dgm:presLayoutVars>
      </dgm:prSet>
      <dgm:spPr/>
    </dgm:pt>
    <dgm:pt modelId="{A0C17063-AACD-46B2-A6BA-384DB9FE43D4}" type="pres">
      <dgm:prSet presAssocID="{4D56AEC5-0C13-43C8-BD9F-B5665C8B9DC4}" presName="sibTrans" presStyleCnt="0"/>
      <dgm:spPr/>
    </dgm:pt>
    <dgm:pt modelId="{617DEF34-8682-43F3-A8FD-BEDC8D082B2D}" type="pres">
      <dgm:prSet presAssocID="{368653C5-BFBA-49CF-AF05-32A1E625943A}" presName="ParentComposite" presStyleCnt="0"/>
      <dgm:spPr/>
    </dgm:pt>
    <dgm:pt modelId="{A9757410-D831-4577-BF92-AB33E8353457}" type="pres">
      <dgm:prSet presAssocID="{368653C5-BFBA-49CF-AF05-32A1E625943A}" presName="Chord" presStyleLbl="bgShp" presStyleIdx="1" presStyleCnt="3"/>
      <dgm:spPr/>
    </dgm:pt>
    <dgm:pt modelId="{0D111B21-0345-499C-B582-F446398FA155}" type="pres">
      <dgm:prSet presAssocID="{368653C5-BFBA-49CF-AF05-32A1E625943A}" presName="Pie" presStyleLbl="alignNode1" presStyleIdx="1" presStyleCnt="3"/>
      <dgm:spPr/>
    </dgm:pt>
    <dgm:pt modelId="{EA29D590-1246-44FE-9E0D-8CC264BA2AE8}" type="pres">
      <dgm:prSet presAssocID="{368653C5-BFBA-49CF-AF05-32A1E625943A}" presName="Parent" presStyleLbl="revTx" presStyleIdx="2" presStyleCnt="6">
        <dgm:presLayoutVars>
          <dgm:chMax val="1"/>
          <dgm:chPref val="1"/>
          <dgm:bulletEnabled val="1"/>
        </dgm:presLayoutVars>
      </dgm:prSet>
      <dgm:spPr/>
    </dgm:pt>
    <dgm:pt modelId="{D58BE308-C760-414D-833D-31F560A569E5}" type="pres">
      <dgm:prSet presAssocID="{BE81CDB5-BAE3-4307-B9C5-F1D99B7317BB}" presName="negSibTrans" presStyleCnt="0"/>
      <dgm:spPr/>
    </dgm:pt>
    <dgm:pt modelId="{B0BE7CDC-BA08-4255-8656-29A3E3C4FFAA}" type="pres">
      <dgm:prSet presAssocID="{368653C5-BFBA-49CF-AF05-32A1E625943A}" presName="composite" presStyleCnt="0"/>
      <dgm:spPr/>
    </dgm:pt>
    <dgm:pt modelId="{9B303060-E4F0-47A1-8C42-4A7AA6A0B4F0}" type="pres">
      <dgm:prSet presAssocID="{368653C5-BFBA-49CF-AF05-32A1E625943A}" presName="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BFEFD317-66BB-45FD-8C0C-74197A2C87D4}" type="pres">
      <dgm:prSet presAssocID="{61D30877-EEAB-4B52-9672-32AD45F41387}" presName="sibTrans" presStyleCnt="0"/>
      <dgm:spPr/>
    </dgm:pt>
    <dgm:pt modelId="{90005C74-F462-4472-AED1-2486FBFFC104}" type="pres">
      <dgm:prSet presAssocID="{363C65C7-F66C-42BD-80A1-444BEC52915B}" presName="ParentComposite" presStyleCnt="0"/>
      <dgm:spPr/>
    </dgm:pt>
    <dgm:pt modelId="{55C8301A-902D-4B52-B293-F2034C8A70EB}" type="pres">
      <dgm:prSet presAssocID="{363C65C7-F66C-42BD-80A1-444BEC52915B}" presName="Chord" presStyleLbl="bgShp" presStyleIdx="2" presStyleCnt="3"/>
      <dgm:spPr/>
    </dgm:pt>
    <dgm:pt modelId="{B6E386C1-E2C3-4381-9ECC-EC536DC77447}" type="pres">
      <dgm:prSet presAssocID="{363C65C7-F66C-42BD-80A1-444BEC52915B}" presName="Pie" presStyleLbl="alignNode1" presStyleIdx="2" presStyleCnt="3"/>
      <dgm:spPr/>
    </dgm:pt>
    <dgm:pt modelId="{0D6B5415-BD12-4118-AA47-B61D74C46194}" type="pres">
      <dgm:prSet presAssocID="{363C65C7-F66C-42BD-80A1-444BEC52915B}" presName="Parent" presStyleLbl="revTx" presStyleIdx="4" presStyleCnt="6">
        <dgm:presLayoutVars>
          <dgm:chMax val="1"/>
          <dgm:chPref val="1"/>
          <dgm:bulletEnabled val="1"/>
        </dgm:presLayoutVars>
      </dgm:prSet>
      <dgm:spPr/>
    </dgm:pt>
    <dgm:pt modelId="{B1631A6A-7BA6-495A-B1AB-F93C847BF3C0}" type="pres">
      <dgm:prSet presAssocID="{64A9B3EB-7AAE-49BE-B248-FD633930FD25}" presName="negSibTrans" presStyleCnt="0"/>
      <dgm:spPr/>
    </dgm:pt>
    <dgm:pt modelId="{050DC9EA-9C67-4383-B173-779195ABDAF1}" type="pres">
      <dgm:prSet presAssocID="{363C65C7-F66C-42BD-80A1-444BEC52915B}" presName="composite" presStyleCnt="0"/>
      <dgm:spPr/>
    </dgm:pt>
    <dgm:pt modelId="{E4F0C74B-E0C6-49FD-8B03-F53D53DF19CE}" type="pres">
      <dgm:prSet presAssocID="{363C65C7-F66C-42BD-80A1-444BEC52915B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4F44DB0F-B947-422D-AF31-26E353A9E223}" type="presOf" srcId="{A71B604C-3B2A-477C-AB4D-C5EE87F1627C}" destId="{E4F0C74B-E0C6-49FD-8B03-F53D53DF19CE}" srcOrd="0" destOrd="1" presId="urn:microsoft.com/office/officeart/2009/3/layout/PieProcess"/>
    <dgm:cxn modelId="{DA228F17-8F85-41F8-89E3-D71EFA8CF0B6}" type="presOf" srcId="{BECA9EFD-A758-4E86-9A81-0C0C0419C375}" destId="{01FC903D-29EE-47EF-A530-A37F1ED501A2}" srcOrd="0" destOrd="2" presId="urn:microsoft.com/office/officeart/2009/3/layout/PieProcess"/>
    <dgm:cxn modelId="{A91FBB23-9096-4AC2-99C1-DB351394E169}" type="presOf" srcId="{8994F6BA-D7DC-4951-8BFF-42A6B6CBF709}" destId="{9B303060-E4F0-47A1-8C42-4A7AA6A0B4F0}" srcOrd="0" destOrd="0" presId="urn:microsoft.com/office/officeart/2009/3/layout/PieProcess"/>
    <dgm:cxn modelId="{0175C728-AB95-4E28-BCF6-D0A4966935A0}" type="presOf" srcId="{85EFBF77-AFAE-48CC-8C1A-44FF7D13B894}" destId="{A8727F80-9529-4D04-BA1C-0C6DB43BC5C6}" srcOrd="0" destOrd="0" presId="urn:microsoft.com/office/officeart/2009/3/layout/PieProcess"/>
    <dgm:cxn modelId="{9806055F-ACB0-4079-BC3F-76DB9A59A3BB}" srcId="{363C65C7-F66C-42BD-80A1-444BEC52915B}" destId="{A71B604C-3B2A-477C-AB4D-C5EE87F1627C}" srcOrd="1" destOrd="0" parTransId="{412DD1BA-A7C9-486E-9F4F-62E139B55655}" sibTransId="{8C13CB29-4FF2-431F-95F3-E4489C474E2B}"/>
    <dgm:cxn modelId="{3996F761-D3F4-4988-A105-22D2EEBE6ED2}" type="presOf" srcId="{61CF2293-0D69-4773-9540-27B51F9F41D3}" destId="{E4F0C74B-E0C6-49FD-8B03-F53D53DF19CE}" srcOrd="0" destOrd="2" presId="urn:microsoft.com/office/officeart/2009/3/layout/PieProcess"/>
    <dgm:cxn modelId="{376A4F68-C85E-47D6-AB35-9CF9154CBF70}" srcId="{85EFBF77-AFAE-48CC-8C1A-44FF7D13B894}" destId="{BECA9EFD-A758-4E86-9A81-0C0C0419C375}" srcOrd="2" destOrd="0" parTransId="{35C1F987-4B0F-47ED-A285-982254DD6B75}" sibTransId="{F10AFDBA-E089-4FF3-A402-1B26A8890CB7}"/>
    <dgm:cxn modelId="{B8805F6A-4C4B-49BC-91D6-DD00B183E53F}" srcId="{368653C5-BFBA-49CF-AF05-32A1E625943A}" destId="{8994F6BA-D7DC-4951-8BFF-42A6B6CBF709}" srcOrd="0" destOrd="0" parTransId="{8EB0534D-8653-4C9C-B59A-02D42E2FC4D4}" sibTransId="{BE81CDB5-BAE3-4307-B9C5-F1D99B7317BB}"/>
    <dgm:cxn modelId="{E36B986C-08C0-4AA4-940B-80911E96C9F1}" srcId="{85EFBF77-AFAE-48CC-8C1A-44FF7D13B894}" destId="{6393C05A-BA5F-49A1-A867-E2EC74B44685}" srcOrd="0" destOrd="0" parTransId="{32B60CD1-CB06-4711-BA70-4D2B3ECCEFA2}" sibTransId="{AF8AB9E3-B9D2-4312-91B2-19AFD9CE30B7}"/>
    <dgm:cxn modelId="{96BDBE6C-F694-44B9-A687-DD7672777707}" srcId="{368653C5-BFBA-49CF-AF05-32A1E625943A}" destId="{2AF47D2B-C8D0-4EA0-B9AF-8C4EEED15852}" srcOrd="2" destOrd="0" parTransId="{74B3E229-8091-4735-8AB1-007B99F624F8}" sibTransId="{71CE6E59-143E-400B-9B23-CB6800410A79}"/>
    <dgm:cxn modelId="{A3AF186D-20A3-4168-B6A7-DCBFCB99BFEF}" srcId="{363C65C7-F66C-42BD-80A1-444BEC52915B}" destId="{61CF2293-0D69-4773-9540-27B51F9F41D3}" srcOrd="2" destOrd="0" parTransId="{A5304782-ADD4-4493-AAF3-137DF603FD1E}" sibTransId="{535775E2-E037-4047-846D-27A0A3C94BC8}"/>
    <dgm:cxn modelId="{EB77B24D-1E09-4F86-BAF6-59B32CA38105}" srcId="{07E703EB-59F3-49D9-96BB-ADDFC5A9CA01}" destId="{85EFBF77-AFAE-48CC-8C1A-44FF7D13B894}" srcOrd="0" destOrd="0" parTransId="{E57A353F-5DB6-4FE8-B693-86C74EFD432F}" sibTransId="{4D56AEC5-0C13-43C8-BD9F-B5665C8B9DC4}"/>
    <dgm:cxn modelId="{AF86C295-9851-41EF-A606-6873E832BC6D}" type="presOf" srcId="{2AF47D2B-C8D0-4EA0-B9AF-8C4EEED15852}" destId="{9B303060-E4F0-47A1-8C42-4A7AA6A0B4F0}" srcOrd="0" destOrd="2" presId="urn:microsoft.com/office/officeart/2009/3/layout/PieProcess"/>
    <dgm:cxn modelId="{C2E3809D-174C-448A-99F0-73087D0BF6F0}" type="presOf" srcId="{9CBDBFE8-1AD8-4187-8DC3-F0BA782F905D}" destId="{9B303060-E4F0-47A1-8C42-4A7AA6A0B4F0}" srcOrd="0" destOrd="1" presId="urn:microsoft.com/office/officeart/2009/3/layout/PieProcess"/>
    <dgm:cxn modelId="{75CA83A3-8CB6-4C8B-A6F5-D832E738877F}" type="presOf" srcId="{6393C05A-BA5F-49A1-A867-E2EC74B44685}" destId="{01FC903D-29EE-47EF-A530-A37F1ED501A2}" srcOrd="0" destOrd="0" presId="urn:microsoft.com/office/officeart/2009/3/layout/PieProcess"/>
    <dgm:cxn modelId="{702FFFC3-C3F3-4C1A-9737-EAD1BED46223}" type="presOf" srcId="{363C65C7-F66C-42BD-80A1-444BEC52915B}" destId="{0D6B5415-BD12-4118-AA47-B61D74C46194}" srcOrd="0" destOrd="0" presId="urn:microsoft.com/office/officeart/2009/3/layout/PieProcess"/>
    <dgm:cxn modelId="{27B560C4-1068-4628-A87A-35F4676A5360}" srcId="{07E703EB-59F3-49D9-96BB-ADDFC5A9CA01}" destId="{368653C5-BFBA-49CF-AF05-32A1E625943A}" srcOrd="1" destOrd="0" parTransId="{9B0C38A3-263F-4FA3-8529-A8EA97FBEBFE}" sibTransId="{61D30877-EEAB-4B52-9672-32AD45F41387}"/>
    <dgm:cxn modelId="{D4BA8AC4-8BE1-4DB0-85B2-8223EB3CDEB9}" type="presOf" srcId="{DAE9C4CB-72EE-45D7-91FA-86E8A50BC388}" destId="{01FC903D-29EE-47EF-A530-A37F1ED501A2}" srcOrd="0" destOrd="1" presId="urn:microsoft.com/office/officeart/2009/3/layout/PieProcess"/>
    <dgm:cxn modelId="{C02F09C5-EF9A-4FFE-AA90-FA292D354483}" type="presOf" srcId="{2C6441C3-1648-441F-9612-2F313B74FB23}" destId="{E4F0C74B-E0C6-49FD-8B03-F53D53DF19CE}" srcOrd="0" destOrd="0" presId="urn:microsoft.com/office/officeart/2009/3/layout/PieProcess"/>
    <dgm:cxn modelId="{1E9C3DC5-8C0A-45F6-A507-239088892871}" type="presOf" srcId="{368653C5-BFBA-49CF-AF05-32A1E625943A}" destId="{EA29D590-1246-44FE-9E0D-8CC264BA2AE8}" srcOrd="0" destOrd="0" presId="urn:microsoft.com/office/officeart/2009/3/layout/PieProcess"/>
    <dgm:cxn modelId="{781B52C8-BDF7-4F2E-A602-CC483D6222DB}" srcId="{368653C5-BFBA-49CF-AF05-32A1E625943A}" destId="{9CBDBFE8-1AD8-4187-8DC3-F0BA782F905D}" srcOrd="1" destOrd="0" parTransId="{24D27625-EB18-402D-8B10-BDF1C9A6A870}" sibTransId="{6477D46D-DCE2-4DA7-946F-C28BE6368A6B}"/>
    <dgm:cxn modelId="{3E47E9DB-1AB6-4AF0-A78A-B5D0E50C9CEC}" srcId="{07E703EB-59F3-49D9-96BB-ADDFC5A9CA01}" destId="{363C65C7-F66C-42BD-80A1-444BEC52915B}" srcOrd="2" destOrd="0" parTransId="{EFDFDACB-2B44-42FC-B790-3F266B748869}" sibTransId="{6D51BFFA-2ED2-4AA9-A82C-D4600CF6202F}"/>
    <dgm:cxn modelId="{81CCA1DC-B521-4A33-91B5-F8CD281BB57F}" type="presOf" srcId="{07E703EB-59F3-49D9-96BB-ADDFC5A9CA01}" destId="{C23695FC-EA6B-45E3-B734-9414979626CA}" srcOrd="0" destOrd="0" presId="urn:microsoft.com/office/officeart/2009/3/layout/PieProcess"/>
    <dgm:cxn modelId="{7D8652E6-38AA-4857-B67E-7AC7C7CAEE68}" srcId="{85EFBF77-AFAE-48CC-8C1A-44FF7D13B894}" destId="{DAE9C4CB-72EE-45D7-91FA-86E8A50BC388}" srcOrd="1" destOrd="0" parTransId="{54E2835A-529D-47E5-9B87-B45F9148D183}" sibTransId="{3F75E7CE-72F5-49D9-A28A-F562F4D910CF}"/>
    <dgm:cxn modelId="{13B995FF-4BAC-4602-B78F-8AC5DB562617}" srcId="{363C65C7-F66C-42BD-80A1-444BEC52915B}" destId="{2C6441C3-1648-441F-9612-2F313B74FB23}" srcOrd="0" destOrd="0" parTransId="{30B9ADEA-9035-4C7C-AD9E-D41D14B68377}" sibTransId="{64A9B3EB-7AAE-49BE-B248-FD633930FD25}"/>
    <dgm:cxn modelId="{CE68DB94-27CB-44C4-8D5E-0CB68DF5871D}" type="presParOf" srcId="{C23695FC-EA6B-45E3-B734-9414979626CA}" destId="{9F1E426D-FD65-43AB-A604-5BF3D51F8332}" srcOrd="0" destOrd="0" presId="urn:microsoft.com/office/officeart/2009/3/layout/PieProcess"/>
    <dgm:cxn modelId="{782B8EF2-DFEF-4D32-AE18-CD5BE9062AD7}" type="presParOf" srcId="{9F1E426D-FD65-43AB-A604-5BF3D51F8332}" destId="{CF4BC67E-7E72-4C57-B2B5-F45D0BEC6CD9}" srcOrd="0" destOrd="0" presId="urn:microsoft.com/office/officeart/2009/3/layout/PieProcess"/>
    <dgm:cxn modelId="{08EB1DBA-34A8-4C86-8AA3-5DD9BE91E9E6}" type="presParOf" srcId="{9F1E426D-FD65-43AB-A604-5BF3D51F8332}" destId="{68561E5A-B8DD-4C5A-989E-AC81404E1D09}" srcOrd="1" destOrd="0" presId="urn:microsoft.com/office/officeart/2009/3/layout/PieProcess"/>
    <dgm:cxn modelId="{89765C52-7158-412B-B770-6464429D881E}" type="presParOf" srcId="{9F1E426D-FD65-43AB-A604-5BF3D51F8332}" destId="{A8727F80-9529-4D04-BA1C-0C6DB43BC5C6}" srcOrd="2" destOrd="0" presId="urn:microsoft.com/office/officeart/2009/3/layout/PieProcess"/>
    <dgm:cxn modelId="{A7A33139-426A-4153-B06A-346E5478BD0B}" type="presParOf" srcId="{C23695FC-EA6B-45E3-B734-9414979626CA}" destId="{D660CE08-BA34-43A7-9993-8A976A60F450}" srcOrd="1" destOrd="0" presId="urn:microsoft.com/office/officeart/2009/3/layout/PieProcess"/>
    <dgm:cxn modelId="{3C454ED9-526C-4BCC-B20E-E247EC3932D3}" type="presParOf" srcId="{C23695FC-EA6B-45E3-B734-9414979626CA}" destId="{EAD4F46C-297A-41B9-8527-2375EEC421E1}" srcOrd="2" destOrd="0" presId="urn:microsoft.com/office/officeart/2009/3/layout/PieProcess"/>
    <dgm:cxn modelId="{5E38C66F-5A2F-4B6D-B4BB-9693BF2335DF}" type="presParOf" srcId="{EAD4F46C-297A-41B9-8527-2375EEC421E1}" destId="{01FC903D-29EE-47EF-A530-A37F1ED501A2}" srcOrd="0" destOrd="0" presId="urn:microsoft.com/office/officeart/2009/3/layout/PieProcess"/>
    <dgm:cxn modelId="{CBD601C3-ABB7-41CF-857A-1F358F9F5949}" type="presParOf" srcId="{C23695FC-EA6B-45E3-B734-9414979626CA}" destId="{A0C17063-AACD-46B2-A6BA-384DB9FE43D4}" srcOrd="3" destOrd="0" presId="urn:microsoft.com/office/officeart/2009/3/layout/PieProcess"/>
    <dgm:cxn modelId="{0210E53D-83C1-4825-98C0-B2DC74C6A4B0}" type="presParOf" srcId="{C23695FC-EA6B-45E3-B734-9414979626CA}" destId="{617DEF34-8682-43F3-A8FD-BEDC8D082B2D}" srcOrd="4" destOrd="0" presId="urn:microsoft.com/office/officeart/2009/3/layout/PieProcess"/>
    <dgm:cxn modelId="{410BDA09-68C7-404D-A53B-9693BB6D3C37}" type="presParOf" srcId="{617DEF34-8682-43F3-A8FD-BEDC8D082B2D}" destId="{A9757410-D831-4577-BF92-AB33E8353457}" srcOrd="0" destOrd="0" presId="urn:microsoft.com/office/officeart/2009/3/layout/PieProcess"/>
    <dgm:cxn modelId="{312F40CA-0AC0-47A4-AD93-9087205AFDED}" type="presParOf" srcId="{617DEF34-8682-43F3-A8FD-BEDC8D082B2D}" destId="{0D111B21-0345-499C-B582-F446398FA155}" srcOrd="1" destOrd="0" presId="urn:microsoft.com/office/officeart/2009/3/layout/PieProcess"/>
    <dgm:cxn modelId="{7B218782-523E-45A0-9CFD-F875EA9606DA}" type="presParOf" srcId="{617DEF34-8682-43F3-A8FD-BEDC8D082B2D}" destId="{EA29D590-1246-44FE-9E0D-8CC264BA2AE8}" srcOrd="2" destOrd="0" presId="urn:microsoft.com/office/officeart/2009/3/layout/PieProcess"/>
    <dgm:cxn modelId="{294AD66C-BD8C-44A4-9405-FC5DE3AE91B8}" type="presParOf" srcId="{C23695FC-EA6B-45E3-B734-9414979626CA}" destId="{D58BE308-C760-414D-833D-31F560A569E5}" srcOrd="5" destOrd="0" presId="urn:microsoft.com/office/officeart/2009/3/layout/PieProcess"/>
    <dgm:cxn modelId="{0BE27EDD-0E9B-4614-9791-58D90C3526DA}" type="presParOf" srcId="{C23695FC-EA6B-45E3-B734-9414979626CA}" destId="{B0BE7CDC-BA08-4255-8656-29A3E3C4FFAA}" srcOrd="6" destOrd="0" presId="urn:microsoft.com/office/officeart/2009/3/layout/PieProcess"/>
    <dgm:cxn modelId="{781154FC-5FF6-4B5C-8B9A-9FB6139B0AF2}" type="presParOf" srcId="{B0BE7CDC-BA08-4255-8656-29A3E3C4FFAA}" destId="{9B303060-E4F0-47A1-8C42-4A7AA6A0B4F0}" srcOrd="0" destOrd="0" presId="urn:microsoft.com/office/officeart/2009/3/layout/PieProcess"/>
    <dgm:cxn modelId="{7807376A-9DAD-458F-9CFC-3315BA32815A}" type="presParOf" srcId="{C23695FC-EA6B-45E3-B734-9414979626CA}" destId="{BFEFD317-66BB-45FD-8C0C-74197A2C87D4}" srcOrd="7" destOrd="0" presId="urn:microsoft.com/office/officeart/2009/3/layout/PieProcess"/>
    <dgm:cxn modelId="{E8BC3DA2-F1C0-4758-AB3A-68B9624F206B}" type="presParOf" srcId="{C23695FC-EA6B-45E3-B734-9414979626CA}" destId="{90005C74-F462-4472-AED1-2486FBFFC104}" srcOrd="8" destOrd="0" presId="urn:microsoft.com/office/officeart/2009/3/layout/PieProcess"/>
    <dgm:cxn modelId="{BD268E1C-AC4F-46B3-9CF1-8023F29EA24A}" type="presParOf" srcId="{90005C74-F462-4472-AED1-2486FBFFC104}" destId="{55C8301A-902D-4B52-B293-F2034C8A70EB}" srcOrd="0" destOrd="0" presId="urn:microsoft.com/office/officeart/2009/3/layout/PieProcess"/>
    <dgm:cxn modelId="{0A703920-DB44-4880-9B38-12A1ACB24CD1}" type="presParOf" srcId="{90005C74-F462-4472-AED1-2486FBFFC104}" destId="{B6E386C1-E2C3-4381-9ECC-EC536DC77447}" srcOrd="1" destOrd="0" presId="urn:microsoft.com/office/officeart/2009/3/layout/PieProcess"/>
    <dgm:cxn modelId="{145FED6C-0A43-41E4-8820-8CD365413FBE}" type="presParOf" srcId="{90005C74-F462-4472-AED1-2486FBFFC104}" destId="{0D6B5415-BD12-4118-AA47-B61D74C46194}" srcOrd="2" destOrd="0" presId="urn:microsoft.com/office/officeart/2009/3/layout/PieProcess"/>
    <dgm:cxn modelId="{D03CDEB8-DBF8-4DF1-8F82-1D66147F0989}" type="presParOf" srcId="{C23695FC-EA6B-45E3-B734-9414979626CA}" destId="{B1631A6A-7BA6-495A-B1AB-F93C847BF3C0}" srcOrd="9" destOrd="0" presId="urn:microsoft.com/office/officeart/2009/3/layout/PieProcess"/>
    <dgm:cxn modelId="{1F75C65A-9427-46A6-A133-9EAC77365BD9}" type="presParOf" srcId="{C23695FC-EA6B-45E3-B734-9414979626CA}" destId="{050DC9EA-9C67-4383-B173-779195ABDAF1}" srcOrd="10" destOrd="0" presId="urn:microsoft.com/office/officeart/2009/3/layout/PieProcess"/>
    <dgm:cxn modelId="{377985AE-D8A7-4EC8-9DD1-1FAB35162C4C}" type="presParOf" srcId="{050DC9EA-9C67-4383-B173-779195ABDAF1}" destId="{E4F0C74B-E0C6-49FD-8B03-F53D53DF19CE}" srcOrd="0" destOrd="0" presId="urn:microsoft.com/office/officeart/2009/3/layout/Pie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4BC67E-7E72-4C57-B2B5-F45D0BEC6CD9}">
      <dsp:nvSpPr>
        <dsp:cNvPr id="0" name=""/>
        <dsp:cNvSpPr/>
      </dsp:nvSpPr>
      <dsp:spPr>
        <a:xfrm>
          <a:off x="223" y="867833"/>
          <a:ext cx="920750" cy="920750"/>
        </a:xfrm>
        <a:prstGeom prst="chord">
          <a:avLst>
            <a:gd name="adj1" fmla="val 4800000"/>
            <a:gd name="adj2" fmla="val 1680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561E5A-B8DD-4C5A-989E-AC81404E1D09}">
      <dsp:nvSpPr>
        <dsp:cNvPr id="0" name=""/>
        <dsp:cNvSpPr/>
      </dsp:nvSpPr>
      <dsp:spPr>
        <a:xfrm>
          <a:off x="92298" y="959908"/>
          <a:ext cx="736600" cy="736600"/>
        </a:xfrm>
        <a:prstGeom prst="pie">
          <a:avLst>
            <a:gd name="adj1" fmla="val 12600000"/>
            <a:gd name="adj2" fmla="val 162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727F80-9529-4D04-BA1C-0C6DB43BC5C6}">
      <dsp:nvSpPr>
        <dsp:cNvPr id="0" name=""/>
        <dsp:cNvSpPr/>
      </dsp:nvSpPr>
      <dsp:spPr>
        <a:xfrm rot="16200000">
          <a:off x="-1058638" y="2939521"/>
          <a:ext cx="2670175" cy="552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/>
            <a:t>SOCIAL RIGHTS</a:t>
          </a:r>
        </a:p>
      </dsp:txBody>
      <dsp:txXfrm>
        <a:off x="-1058638" y="2939521"/>
        <a:ext cx="2670175" cy="552450"/>
      </dsp:txXfrm>
    </dsp:sp>
    <dsp:sp modelId="{01FC903D-29EE-47EF-A530-A37F1ED501A2}">
      <dsp:nvSpPr>
        <dsp:cNvPr id="0" name=""/>
        <dsp:cNvSpPr/>
      </dsp:nvSpPr>
      <dsp:spPr>
        <a:xfrm>
          <a:off x="644748" y="867833"/>
          <a:ext cx="2041394" cy="368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Freedom of association –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 Reviews and comparisons available for choices.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Right to expression –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to post the honest reviews without manipulating or censor.</a:t>
          </a:r>
        </a:p>
      </dsp:txBody>
      <dsp:txXfrm>
        <a:off x="644748" y="867833"/>
        <a:ext cx="2041394" cy="3683000"/>
      </dsp:txXfrm>
    </dsp:sp>
    <dsp:sp modelId="{A9757410-D831-4577-BF92-AB33E8353457}">
      <dsp:nvSpPr>
        <dsp:cNvPr id="0" name=""/>
        <dsp:cNvSpPr/>
      </dsp:nvSpPr>
      <dsp:spPr>
        <a:xfrm>
          <a:off x="2920934" y="867833"/>
          <a:ext cx="920750" cy="920750"/>
        </a:xfrm>
        <a:prstGeom prst="chord">
          <a:avLst>
            <a:gd name="adj1" fmla="val 4800000"/>
            <a:gd name="adj2" fmla="val 1680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111B21-0345-499C-B582-F446398FA155}">
      <dsp:nvSpPr>
        <dsp:cNvPr id="0" name=""/>
        <dsp:cNvSpPr/>
      </dsp:nvSpPr>
      <dsp:spPr>
        <a:xfrm>
          <a:off x="3013009" y="959908"/>
          <a:ext cx="736600" cy="736600"/>
        </a:xfrm>
        <a:prstGeom prst="pie">
          <a:avLst>
            <a:gd name="adj1" fmla="val 9000000"/>
            <a:gd name="adj2" fmla="val 16200000"/>
          </a:avLst>
        </a:prstGeom>
        <a:solidFill>
          <a:schemeClr val="accent3">
            <a:hueOff val="2058582"/>
            <a:satOff val="12356"/>
            <a:lumOff val="9413"/>
            <a:alphaOff val="0"/>
          </a:schemeClr>
        </a:solidFill>
        <a:ln w="12700" cap="flat" cmpd="sng" algn="ctr">
          <a:solidFill>
            <a:schemeClr val="accent3">
              <a:hueOff val="2058582"/>
              <a:satOff val="12356"/>
              <a:lumOff val="9413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29D590-1246-44FE-9E0D-8CC264BA2AE8}">
      <dsp:nvSpPr>
        <dsp:cNvPr id="0" name=""/>
        <dsp:cNvSpPr/>
      </dsp:nvSpPr>
      <dsp:spPr>
        <a:xfrm rot="16200000">
          <a:off x="1862072" y="2939521"/>
          <a:ext cx="2670175" cy="552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/>
            <a:t>TECHNOLOGICAL RIGHTS</a:t>
          </a:r>
        </a:p>
      </dsp:txBody>
      <dsp:txXfrm>
        <a:off x="1862072" y="2939521"/>
        <a:ext cx="2670175" cy="552450"/>
      </dsp:txXfrm>
    </dsp:sp>
    <dsp:sp modelId="{9B303060-E4F0-47A1-8C42-4A7AA6A0B4F0}">
      <dsp:nvSpPr>
        <dsp:cNvPr id="0" name=""/>
        <dsp:cNvSpPr/>
      </dsp:nvSpPr>
      <dsp:spPr>
        <a:xfrm>
          <a:off x="3565459" y="867833"/>
          <a:ext cx="1841500" cy="368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Security and privacy –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 key aspects in data transfer and storage.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Accessibility –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 made in such as way so to reduce discrimination and provide alternatives to persons lacking technical skills.</a:t>
          </a:r>
        </a:p>
      </dsp:txBody>
      <dsp:txXfrm>
        <a:off x="3565459" y="867833"/>
        <a:ext cx="1841500" cy="3683000"/>
      </dsp:txXfrm>
    </dsp:sp>
    <dsp:sp modelId="{55C8301A-902D-4B52-B293-F2034C8A70EB}">
      <dsp:nvSpPr>
        <dsp:cNvPr id="0" name=""/>
        <dsp:cNvSpPr/>
      </dsp:nvSpPr>
      <dsp:spPr>
        <a:xfrm>
          <a:off x="5641751" y="867833"/>
          <a:ext cx="920750" cy="920750"/>
        </a:xfrm>
        <a:prstGeom prst="chord">
          <a:avLst>
            <a:gd name="adj1" fmla="val 4800000"/>
            <a:gd name="adj2" fmla="val 1680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E386C1-E2C3-4381-9ECC-EC536DC77447}">
      <dsp:nvSpPr>
        <dsp:cNvPr id="0" name=""/>
        <dsp:cNvSpPr/>
      </dsp:nvSpPr>
      <dsp:spPr>
        <a:xfrm>
          <a:off x="5733826" y="959908"/>
          <a:ext cx="736600" cy="736600"/>
        </a:xfrm>
        <a:prstGeom prst="pie">
          <a:avLst>
            <a:gd name="adj1" fmla="val 5400000"/>
            <a:gd name="adj2" fmla="val 16200000"/>
          </a:avLst>
        </a:prstGeom>
        <a:solidFill>
          <a:schemeClr val="accent3">
            <a:hueOff val="4117163"/>
            <a:satOff val="24712"/>
            <a:lumOff val="18825"/>
            <a:alphaOff val="0"/>
          </a:schemeClr>
        </a:solidFill>
        <a:ln w="12700" cap="flat" cmpd="sng" algn="ctr">
          <a:solidFill>
            <a:schemeClr val="accent3">
              <a:hueOff val="4117163"/>
              <a:satOff val="24712"/>
              <a:lumOff val="18825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6B5415-BD12-4118-AA47-B61D74C46194}">
      <dsp:nvSpPr>
        <dsp:cNvPr id="0" name=""/>
        <dsp:cNvSpPr/>
      </dsp:nvSpPr>
      <dsp:spPr>
        <a:xfrm rot="16200000">
          <a:off x="4582888" y="2939521"/>
          <a:ext cx="2670175" cy="552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b="1" kern="1200" dirty="0"/>
            <a:t>COMMERCIAL RIGHTS</a:t>
          </a:r>
        </a:p>
      </dsp:txBody>
      <dsp:txXfrm>
        <a:off x="4582888" y="2939521"/>
        <a:ext cx="2670175" cy="552450"/>
      </dsp:txXfrm>
    </dsp:sp>
    <dsp:sp modelId="{E4F0C74B-E0C6-49FD-8B03-F53D53DF19CE}">
      <dsp:nvSpPr>
        <dsp:cNvPr id="0" name=""/>
        <dsp:cNvSpPr/>
      </dsp:nvSpPr>
      <dsp:spPr>
        <a:xfrm>
          <a:off x="6286276" y="867833"/>
          <a:ext cx="1841500" cy="3683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Fair competition –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 to adhere to the health competition and pricing policy as per the Competition Act 2002.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Consumer protection –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in case of fraud or payment-related issues.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Intellectual property rights</a:t>
          </a:r>
        </a:p>
      </dsp:txBody>
      <dsp:txXfrm>
        <a:off x="6286276" y="867833"/>
        <a:ext cx="1841500" cy="3683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PieProcess">
  <dgm:title val=""/>
  <dgm:desc val=""/>
  <dgm:catLst>
    <dgm:cat type="list" pri="8600"/>
    <dgm:cat type="process" pri="4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</dgm:alg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w" for="ch" forName="ParentComposite" refType="w" fact="0.5"/>
      <dgm:constr type="h" for="ch" forName="ParentComposite" refType="h"/>
      <dgm:constr type="w" for="ch" forName="negSibTrans" refType="h" refFor="ch" refForName="composite" fact="-0.075"/>
      <dgm:constr type="w" for="ch" forName="sibTrans" refType="w" refFor="ch" refForName="composite" fact="0.0425"/>
    </dgm:constrLst>
    <dgm:forEach name="nodesForEach" axis="ch" ptType="node" cnt="7">
      <dgm:layoutNode name="ParentComposite">
        <dgm:alg type="composite">
          <dgm:param type="ar" val="0.2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l" for="ch" forName="Chord" refType="w" fact="0"/>
              <dgm:constr type="t" for="ch" forName="Chord" refType="h" fact="0"/>
              <dgm:constr type="w" for="ch" forName="Chord" refType="w"/>
              <dgm:constr type="h" for="ch" forName="Chord" refType="h" fact="0.25"/>
              <dgm:constr type="l" for="ch" forName="Pie" refType="w" fact="0.1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if>
          <dgm:else name="Name6">
            <dgm:constrLst>
              <dgm:constr type="r" for="ch" forName="Parent" refType="w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r" for="ch" forName="Chord" refType="w"/>
              <dgm:constr type="t" for="ch" forName="Chord" refType="h" fact="0"/>
              <dgm:constr type="w" for="ch" forName="Chord" refType="w"/>
              <dgm:constr type="h" for="ch" forName="Chord" refType="h" fact="0.25"/>
              <dgm:constr type="r" for="ch" forName="Pie" refType="w" fact="0.9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else>
        </dgm:choose>
        <dgm:layoutNode name="Chord" styleLbl="bgShp">
          <dgm:alg type="sp"/>
          <dgm:choose name="Name7">
            <dgm:if name="Name8" func="var" arg="dir" op="equ" val="norm">
              <dgm:shape xmlns:r="http://schemas.openxmlformats.org/officeDocument/2006/relationships" type="chord" r:blip="">
                <dgm:adjLst>
                  <dgm:adj idx="1" val="80"/>
                  <dgm:adj idx="2" val="-80"/>
                </dgm:adjLst>
              </dgm:shape>
            </dgm:if>
            <dgm:else name="Name9">
              <dgm:shape xmlns:r="http://schemas.openxmlformats.org/officeDocument/2006/relationships" rot="180" type="chord" r:blip="">
                <dgm:adjLst>
                  <dgm:adj idx="1" val="80"/>
                  <dgm:adj idx="2" val="-80"/>
                </dgm:adjLst>
              </dgm:shape>
            </dgm:else>
          </dgm:choose>
          <dgm:presOf/>
        </dgm:layoutNode>
        <dgm:layoutNode name="Pie" styleLbl="alignNode1">
          <dgm:alg type="sp"/>
          <dgm:choose name="Name10">
            <dgm:if name="Name11" func="var" arg="dir" op="equ" val="norm">
              <dgm:choose name="Name12">
                <dgm:if name="Name13" axis="precedSib" ptType="node" func="cnt" op="equ" val="0">
                  <dgm:choose name="Name14">
                    <dgm:if name="Name1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1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17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if name="Name18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35"/>
                          <dgm:adj idx="2" val="-90"/>
                        </dgm:adjLst>
                      </dgm:shape>
                    </dgm:if>
                    <dgm:if name="Name19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26"/>
                          <dgm:adj idx="2" val="-90"/>
                        </dgm:adjLst>
                      </dgm:shape>
                    </dgm:if>
                    <dgm:if name="Name20" axis="followSib" ptType="node" func="cnt" op="equ" val="5">
                      <dgm:shape xmlns:r="http://schemas.openxmlformats.org/officeDocument/2006/relationships" type="pie" r:blip="">
                        <dgm:adjLst>
                          <dgm:adj idx="1" val="-120"/>
                          <dgm:adj idx="2" val="-90"/>
                        </dgm:adjLst>
                      </dgm:shape>
                    </dgm:if>
                    <dgm:else name="Name21">
                      <dgm:shape xmlns:r="http://schemas.openxmlformats.org/officeDocument/2006/relationships" type="pie" r:blip="">
                        <dgm:adjLst>
                          <dgm:adj idx="1" val="-115.7143"/>
                          <dgm:adj idx="2" val="-90"/>
                        </dgm:adjLst>
                      </dgm:shape>
                    </dgm:else>
                  </dgm:choose>
                </dgm:if>
                <dgm:if name="Name22" axis="precedSib" ptType="node" func="cnt" op="equ" val="1">
                  <dgm:choose name="Name23">
                    <dgm:if name="Name24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25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if name="Name26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27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62"/>
                          <dgm:adj idx="2" val="-90"/>
                        </dgm:adjLst>
                      </dgm:shape>
                    </dgm:if>
                    <dgm:if name="Name28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else name="Name29">
                      <dgm:shape xmlns:r="http://schemas.openxmlformats.org/officeDocument/2006/relationships" type="pie" r:blip="">
                        <dgm:adjLst>
                          <dgm:adj idx="1" val="-141.4286"/>
                          <dgm:adj idx="2" val="-90"/>
                        </dgm:adjLst>
                      </dgm:shape>
                    </dgm:else>
                  </dgm:choose>
                </dgm:if>
                <dgm:if name="Name30" axis="precedSib" ptType="node" func="cnt" op="equ" val="2">
                  <dgm:choose name="Name31">
                    <dgm:if name="Name32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33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35"/>
                          <dgm:adj idx="2" val="-90"/>
                        </dgm:adjLst>
                      </dgm:shape>
                    </dgm:if>
                    <dgm:if name="Name34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62"/>
                          <dgm:adj idx="2" val="-90"/>
                        </dgm:adjLst>
                      </dgm:shape>
                    </dgm:if>
                    <dgm:if name="Name35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else name="Name36">
                      <dgm:shape xmlns:r="http://schemas.openxmlformats.org/officeDocument/2006/relationships" type="pie" r:blip="">
                        <dgm:adjLst>
                          <dgm:adj idx="1" val="-167.1429"/>
                          <dgm:adj idx="2" val="-90"/>
                        </dgm:adjLst>
                      </dgm:shape>
                    </dgm:else>
                  </dgm:choose>
                </dgm:if>
                <dgm:if name="Name37" axis="precedSib" ptType="node" func="cnt" op="equ" val="3">
                  <dgm:choose name="Name38">
                    <dgm:if name="Name39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0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6"/>
                          <dgm:adj idx="2" val="-90"/>
                        </dgm:adjLst>
                      </dgm:shape>
                    </dgm:if>
                    <dgm:if name="Name41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else name="Name42">
                      <dgm:shape xmlns:r="http://schemas.openxmlformats.org/officeDocument/2006/relationships" type="pie" r:blip="">
                        <dgm:adjLst>
                          <dgm:adj idx="1" val="167.1429"/>
                          <dgm:adj idx="2" val="-90"/>
                        </dgm:adjLst>
                      </dgm:shape>
                    </dgm:else>
                  </dgm:choose>
                </dgm:if>
                <dgm:if name="Name43" axis="precedSib" ptType="node" func="cnt" op="equ" val="4">
                  <dgm:choose name="Name44">
                    <dgm:if name="Name4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0"/>
                          <dgm:adj idx="2" val="-90"/>
                        </dgm:adjLst>
                      </dgm:shape>
                    </dgm:if>
                    <dgm:else name="Name47">
                      <dgm:shape xmlns:r="http://schemas.openxmlformats.org/officeDocument/2006/relationships" type="pie" r:blip="">
                        <dgm:adjLst>
                          <dgm:adj idx="1" val="141.4286"/>
                          <dgm:adj idx="2" val="-90"/>
                        </dgm:adjLst>
                      </dgm:shape>
                    </dgm:else>
                  </dgm:choose>
                </dgm:if>
                <dgm:if name="Name48" axis="precedSib" ptType="node" func="cnt" op="equ" val="5">
                  <dgm:choose name="Name49">
                    <dgm:if name="Name50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51">
                      <dgm:shape xmlns:r="http://schemas.openxmlformats.org/officeDocument/2006/relationships" type="pie" r:blip="">
                        <dgm:adjLst>
                          <dgm:adj idx="1" val="115.7143"/>
                          <dgm:adj idx="2" val="-90"/>
                        </dgm:adjLst>
                      </dgm:shape>
                    </dgm:else>
                  </dgm:choose>
                </dgm:if>
                <dgm:else name="Name52">
                  <dgm:shape xmlns:r="http://schemas.openxmlformats.org/officeDocument/2006/relationships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if>
            <dgm:else name="Name53">
              <dgm:choose name="Name54">
                <dgm:if name="Name55" axis="precedSib" ptType="node" func="cnt" op="equ" val="0">
                  <dgm:choose name="Name56">
                    <dgm:if name="Name5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5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59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if name="Name60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35"/>
                        </dgm:adjLst>
                      </dgm:shape>
                    </dgm:if>
                    <dgm:if name="Name61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6"/>
                        </dgm:adjLst>
                      </dgm:shape>
                    </dgm:if>
                    <dgm:if name="Name62" axis="followSib" ptType="node" func="cnt" op="equ" val="5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0"/>
                        </dgm:adjLst>
                      </dgm:shape>
                    </dgm:if>
                    <dgm:else name="Name6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15.7143"/>
                        </dgm:adjLst>
                      </dgm:shape>
                    </dgm:else>
                  </dgm:choose>
                </dgm:if>
                <dgm:if name="Name64" axis="precedSib" ptType="node" func="cnt" op="equ" val="1">
                  <dgm:choose name="Name65">
                    <dgm:if name="Name66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67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if name="Name68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69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2"/>
                        </dgm:adjLst>
                      </dgm:shape>
                    </dgm:if>
                    <dgm:if name="Name70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else name="Name7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41.4286"/>
                        </dgm:adjLst>
                      </dgm:shape>
                    </dgm:else>
                  </dgm:choose>
                </dgm:if>
                <dgm:if name="Name72" axis="precedSib" ptType="node" func="cnt" op="equ" val="2">
                  <dgm:choose name="Name73">
                    <dgm:if name="Name74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75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35"/>
                        </dgm:adjLst>
                      </dgm:shape>
                    </dgm:if>
                    <dgm:if name="Name76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2"/>
                        </dgm:adjLst>
                      </dgm:shape>
                    </dgm:if>
                    <dgm:if name="Name77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else name="Name78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7.1429"/>
                        </dgm:adjLst>
                      </dgm:shape>
                    </dgm:else>
                  </dgm:choose>
                </dgm:if>
                <dgm:if name="Name79" axis="precedSib" ptType="node" func="cnt" op="equ" val="3">
                  <dgm:choose name="Name80">
                    <dgm:if name="Name81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2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6"/>
                        </dgm:adjLst>
                      </dgm:shape>
                    </dgm:if>
                    <dgm:if name="Name83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else name="Name8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7.1429"/>
                        </dgm:adjLst>
                      </dgm:shape>
                    </dgm:else>
                  </dgm:choose>
                </dgm:if>
                <dgm:if name="Name85" axis="precedSib" ptType="node" func="cnt" op="equ" val="4">
                  <dgm:choose name="Name86">
                    <dgm:if name="Name8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0"/>
                        </dgm:adjLst>
                      </dgm:shape>
                    </dgm:if>
                    <dgm:else name="Name89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41.4286"/>
                        </dgm:adjLst>
                      </dgm:shape>
                    </dgm:else>
                  </dgm:choose>
                </dgm:if>
                <dgm:if name="Name90" axis="precedSib" ptType="node" func="cnt" op="equ" val="5">
                  <dgm:choose name="Name91">
                    <dgm:if name="Name92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9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15.7143"/>
                        </dgm:adjLst>
                      </dgm:shape>
                    </dgm:else>
                  </dgm:choose>
                </dgm:if>
                <dgm:else name="Name94">
                  <dgm:shape xmlns:r="http://schemas.openxmlformats.org/officeDocument/2006/relationships" rot="180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else>
          </dgm:choose>
          <dgm:presOf/>
        </dgm:layoutNode>
        <dgm:layoutNode name="Parent" styleLbl="revTx">
          <dgm:varLst>
            <dgm:chMax val="1"/>
            <dgm:chPref val="1"/>
            <dgm:bulletEnabled val="1"/>
          </dgm:varLst>
          <dgm:choose name="Name95">
            <dgm:if name="Name96" func="var" arg="dir" op="equ" val="norm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autoTxRot" val="grav"/>
              </dgm:alg>
            </dgm:if>
            <dgm:else name="Name97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autoTxRot" val="grav"/>
              </dgm:alg>
            </dgm:else>
          </dgm:choose>
          <dgm:choose name="Name98">
            <dgm:if name="Name99" func="var" arg="dir" op="equ" val="norm">
              <dgm:shape xmlns:r="http://schemas.openxmlformats.org/officeDocument/2006/relationships" rot="-90" type="rect" r:blip="">
                <dgm:adjLst/>
              </dgm:shape>
            </dgm:if>
            <dgm:else name="Name100">
              <dgm:shape xmlns:r="http://schemas.openxmlformats.org/officeDocument/2006/relationships" rot="90" type="rect" r:blip="">
                <dgm:adjLst/>
              </dgm:shape>
            </dgm:else>
          </dgm:choose>
          <dgm:presOf axis="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</dgm:layoutNode>
      <dgm:choose name="Name101">
        <dgm:if name="Name102" axis="ch" ptType="node" func="cnt" op="gte" val="1">
          <dgm:forEach name="negSibTransForEach" axis="ch" ptType="sibTrans" hideLastTrans="0" cnt="1">
            <dgm:layoutNode name="neg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  <dgm:layoutNode name="composite">
            <dgm:alg type="composite">
              <dgm:param type="ar" val="0.5"/>
            </dgm:alg>
            <dgm:shape xmlns:r="http://schemas.openxmlformats.org/officeDocument/2006/relationships" r:blip="">
              <dgm:adjLst/>
            </dgm:shape>
            <dgm:choose name="Name103">
              <dgm:if name="Name104" func="var" arg="dir" op="equ" val="norm">
                <dgm:constrLst>
                  <dgm:constr type="l" for="ch" forName="Child" refType="w" fact="0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if>
              <dgm:else name="Name105">
                <dgm:constrLst>
                  <dgm:constr type="r" for="ch" forName="Child" refType="w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else>
            </dgm:choose>
            <dgm:ruleLst/>
            <dgm:layoutNode name="Child" styleLbl="revTx">
              <dgm:varLst>
                <dgm:chMax val="0"/>
                <dgm:chPref val="0"/>
                <dgm:bulletEnabled val="1"/>
              </dgm:varLst>
              <dgm:choose name="Name106">
                <dgm:if name="Name107" func="var" arg="dir" op="equ" val="norm">
                  <dgm:alg type="tx">
                    <dgm:param type="parTxLTRAlign" val="l"/>
                    <dgm:param type="parTxRTLAlign" val="r"/>
                    <dgm:param type="txAnchorVert" val="t"/>
                  </dgm:alg>
                </dgm:if>
                <dgm:else name="Name108">
                  <dgm:alg type="tx">
                    <dgm:param type="parTxLTRAlign" val="r"/>
                    <dgm:param type="parTxRTLAlign" val="l"/>
                    <dgm:param type="txAnchorVert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"/>
                <dgm:constr type="rMarg" refType="primFontSz" fact="0"/>
                <dgm:constr type="tMarg" refType="primFontSz" fact="0"/>
                <dgm:constr type="bMarg" refType="primFontSz" fact="0"/>
              </dgm:constrLst>
              <dgm:ruleLst>
                <dgm:rule type="primFontSz" val="5" fact="NaN" max="NaN"/>
              </dgm:ruleLst>
            </dgm:layoutNode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</dgm:if>
        <dgm:else name="Name10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getinfolist.com/2016/11/27/15-best-ways-startup-funding/" TargetMode="External"/><Relationship Id="rId2" Type="http://schemas.microsoft.com/office/2007/relationships/hdphoto" Target="../media/hdphoto3.wdp"/><Relationship Id="rId1" Type="http://schemas.openxmlformats.org/officeDocument/2006/relationships/image" Target="../media/image38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1.38141E-7</cdr:y>
    </cdr:from>
    <cdr:to>
      <cdr:x>1</cdr:x>
      <cdr:y>1</cdr:y>
    </cdr:to>
    <cdr:pic>
      <cdr:nvPicPr>
        <cdr:cNvPr id="3" name="Picture 2" descr="A group of hands putting money into a jar&#10;&#10;Description automatically generated">
          <a:extLst xmlns:a="http://schemas.openxmlformats.org/drawingml/2006/main">
            <a:ext uri="{FF2B5EF4-FFF2-40B4-BE49-F238E27FC236}">
              <a16:creationId xmlns:a16="http://schemas.microsoft.com/office/drawing/2014/main" id="{1A266232-08E4-3C0F-02AE-6E070F4F02AB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BEBA8EAE-BF5A-486C-A8C5-ECC9F3942E4B}">
              <a14:imgProps xmlns:a14="http://schemas.microsoft.com/office/drawing/2010/main">
                <a14:imgLayer r:embed="rId2">
                  <a14:imgEffect>
                    <a14:artisticCrisscrossEtching/>
                  </a14:imgEffect>
                </a14:imgLayer>
              </a14:imgProps>
            </a:ext>
            <a:ext uri="{28A0092B-C50C-407E-A947-70E740481C1C}">
              <a14:useLocalDpi xmlns:a14="http://schemas.microsoft.com/office/drawing/2010/main" val="0"/>
            </a:ext>
            <a:ext uri="{837473B0-CC2E-450A-ABE3-18F120FF3D39}">
              <a1611:picAttrSrcUrl xmlns:a1611="http://schemas.microsoft.com/office/drawing/2016/11/main" r:id="rId3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0" y="1"/>
          <a:ext cx="8382000" cy="7238999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3DAEF7-0024-433D-B5EE-331CB7024329}" type="datetimeFigureOut">
              <a:rPr lang="en-IN" smtClean="0"/>
              <a:t>24-04-2024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ADE0B6-4F1E-43E7-AF05-CA54D1FBB4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9702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ADE0B6-4F1E-43E7-AF05-CA54D1FBB43E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7555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E3350-2E34-918F-48F2-1AF2BC14F0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1BFDE9-68B3-CDA2-DC4E-8441462627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20163-2014-010C-F8BB-2270D5730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97FF3-D269-4868-9BE1-A0C3E1881F38}" type="datetimeFigureOut">
              <a:rPr lang="en-IN" smtClean="0"/>
              <a:t>24-04-2024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579DE-A036-18AE-75AC-E102B1D5D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30F2E-15DD-7F3A-39CA-FD552CB45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5A30C-6D9B-4220-BBAB-B5FB6E0765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2610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48086-715D-CD23-2BE0-43C476077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61567B-DE83-F52D-2896-B0F2CB43F6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E19A5-285B-90DD-A0E6-631F408C8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97FF3-D269-4868-9BE1-A0C3E1881F38}" type="datetimeFigureOut">
              <a:rPr lang="en-IN" smtClean="0"/>
              <a:t>24-04-2024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53070B-7C68-4B8A-5079-572ED2990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3CA04-24B1-078D-0454-5288551E1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5A30C-6D9B-4220-BBAB-B5FB6E0765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3194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765F73-2E87-C08E-B359-8184D2E01F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87ED63-7F2D-0707-79DB-5BADF230E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1E10C-09A8-314C-6E8E-679EDA8F0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97FF3-D269-4868-9BE1-A0C3E1881F38}" type="datetimeFigureOut">
              <a:rPr lang="en-IN" smtClean="0"/>
              <a:t>24-04-2024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97FF0-3B36-8606-B243-D9B57836B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9D843-9D7A-E444-AC0B-D0A64E7BE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5A30C-6D9B-4220-BBAB-B5FB6E0765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3374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59634-12C1-7B15-EC94-1BBCB973A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BA192-FD4F-4647-2AB4-881066EC7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5B3CDA-26FC-07C5-8F7D-471CEC3BF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97FF3-D269-4868-9BE1-A0C3E1881F38}" type="datetimeFigureOut">
              <a:rPr lang="en-IN" smtClean="0"/>
              <a:t>24-04-2024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945B92-C7F0-5243-3D4E-D6CB76D65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91E14-87A2-D434-BF3B-2404867F3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5A30C-6D9B-4220-BBAB-B5FB6E0765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6781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5658D-E00B-2DA4-6C90-39465D077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2ECD35-B266-2264-6A4E-3886037ED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4AC27A-7ABE-8DFA-F9DD-1C0B1E61F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97FF3-D269-4868-9BE1-A0C3E1881F38}" type="datetimeFigureOut">
              <a:rPr lang="en-IN" smtClean="0"/>
              <a:t>24-04-2024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FC7C1B-FF95-5320-FB03-DA25BD823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CF468-1E54-578F-A492-371D05B3F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5A30C-6D9B-4220-BBAB-B5FB6E0765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4121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9731-FB50-E2AA-94C1-EE14DE854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1C31F-67CC-968A-1AEA-0523197225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398E6A-80C9-7905-5428-F033E7F614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A83BED-CB47-52A9-0199-9E79B45F8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97FF3-D269-4868-9BE1-A0C3E1881F38}" type="datetimeFigureOut">
              <a:rPr lang="en-IN" smtClean="0"/>
              <a:t>24-04-2024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650DA8-1C9B-7790-1A62-F8EB5C10C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F5A244-9BDD-8236-08D5-F580DF3D6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5A30C-6D9B-4220-BBAB-B5FB6E0765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7896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03C38-2FF3-9B49-C4B2-9CEBB1903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41A955-B08A-DFB1-F081-CD1717280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9DF8EB-3CB3-098A-E555-82DA06450A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CEA880-C63D-5D4C-9D87-BC551D5604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979E01-8872-771F-62CC-2A1EE8F58A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EBEA9B-A23D-BBB3-9A5F-C08AEEC22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97FF3-D269-4868-9BE1-A0C3E1881F38}" type="datetimeFigureOut">
              <a:rPr lang="en-IN" smtClean="0"/>
              <a:t>24-04-2024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B8E9CD-668C-BEED-69C2-70A671BEA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5F7ABF-5AE2-C6DD-25BA-8A96EA66C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5A30C-6D9B-4220-BBAB-B5FB6E0765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114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1CDB9-22C7-6EB2-5D88-5DB376FFC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4A90E8-0EB9-FC79-3D0A-0462191E1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97FF3-D269-4868-9BE1-A0C3E1881F38}" type="datetimeFigureOut">
              <a:rPr lang="en-IN" smtClean="0"/>
              <a:t>24-04-2024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C208E9-FE88-27B4-1906-6D8C6FB66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5C44FE-CAEE-77FE-53FC-C594684B7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5A30C-6D9B-4220-BBAB-B5FB6E0765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276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5A719E-4890-A520-6E43-FD0021DDA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97FF3-D269-4868-9BE1-A0C3E1881F38}" type="datetimeFigureOut">
              <a:rPr lang="en-IN" smtClean="0"/>
              <a:t>24-04-2024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3FE080-B30A-653A-871A-251DE3B6A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6DC98-0909-29ED-5D4A-9664B7605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5A30C-6D9B-4220-BBAB-B5FB6E0765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9252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7AF85-7A61-FADC-DC81-35DF866FA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8D39B-9D2C-793F-FC9D-E08F31BF4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C6EEE-3C13-AD03-F8EE-D6DCCA869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3D0C06-52AF-6455-13BC-B1C230C72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97FF3-D269-4868-9BE1-A0C3E1881F38}" type="datetimeFigureOut">
              <a:rPr lang="en-IN" smtClean="0"/>
              <a:t>24-04-2024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F7870C-4F2F-F82B-EE80-FC9C1A7FA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5562B5-39E9-0FC5-DF9E-6AFE7B328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5A30C-6D9B-4220-BBAB-B5FB6E0765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7945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9D16B-D742-8476-90E5-419E9FD1F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1C1579-722F-AE19-76C3-FA79A9F0B5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ABE253-3C17-C26B-9FBF-E0C2082368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586B98-B20D-3704-CD15-2F0060275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97FF3-D269-4868-9BE1-A0C3E1881F38}" type="datetimeFigureOut">
              <a:rPr lang="en-IN" smtClean="0"/>
              <a:t>24-04-2024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E56F08-ADDC-2B7B-B0CA-1083964DF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12A783-FDD2-E68E-F855-9B890ADEE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5A30C-6D9B-4220-BBAB-B5FB6E0765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0976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FDF748-F28A-33B4-331C-A4A28F95F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C1E2E2-42CD-8F0E-55F3-59C85BF3F0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16236A-E69E-BBFF-C80B-0BA3FAAB14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C97FF3-D269-4868-9BE1-A0C3E1881F38}" type="datetimeFigureOut">
              <a:rPr lang="en-IN" smtClean="0"/>
              <a:t>24-04-2024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7E93F-105F-B2D5-67D6-ACCD1943AC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026C4-0C59-6805-3063-DD83E5D29C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F5A30C-6D9B-4220-BBAB-B5FB6E07652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9581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-star.com/2020/12/28/3-ways-grocery-retailers-can-boost-their-ecommerce-presence-and-why-its-important/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DSqry6YuSg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www.colorguardcentral.com/ways-business-solutions-service-providers-can-help-you-simplify-your-life/" TargetMode="External"/><Relationship Id="rId7" Type="http://schemas.openxmlformats.org/officeDocument/2006/relationships/image" Target="../media/image21.sv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XinHui_%E6%96%B0%E6%9C%83%E7%A2%A7%E6%A1%82%E5%9C%92_Country_Garden_%E5%A4%A7%E6%BD%A4%E7%99%BC_RT-Mart_1st_floor_supermarket_13.JPG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microsoft.com/office/2007/relationships/hdphoto" Target="../media/hdphoto2.wdp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hyperlink" Target="https://www.atlantaparent.com/grocery-delivery/" TargetMode="External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hingemarketing.com/blog/story/how-to-drive-organic-growth-5-proven-strategies-for-professional-services-firms" TargetMode="Externa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microsoft.com/office/2007/relationships/hdphoto" Target="../media/hdphoto4.wdp"/><Relationship Id="rId7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hyperlink" Target="https://risqconsulting.com/cyber-risks-liabilities/" TargetMode="External"/><Relationship Id="rId9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lawrenca.com/are-you-up-to-date-with-the-latest-cybersecurity-laws/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zeinfo.com/2020/08/04/global-e-commerce-sales-to-reach-3-9-trillion-in-2020-report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mesmapes.com/james-mapes-blog/negative-vs-positive-thinking-part-1/" TargetMode="External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rights.ngo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spiderindia.com/spiderblog/top-7-reasons-why-grocery-mobile-app-is-necessary/" TargetMode="External"/><Relationship Id="rId4" Type="http://schemas.openxmlformats.org/officeDocument/2006/relationships/image" Target="../media/image5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41640-groceries-images-free-hd-image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suvam.com/best-online-grocery-app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chart" Target="../charts/chart1.xml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uperscaling.com/blog/causes-of-business-failure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pngegg.com/en/png-dkwwy" TargetMode="Externa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nlondon.com/articles/the-new-players-keeping-fx-markets-alive-20160803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unichre.com/ca-life/en/company.html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Rectangle 105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761754E-B6C3-AC38-6589-60A081F987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5" r="3325"/>
          <a:stretch/>
        </p:blipFill>
        <p:spPr bwMode="auto">
          <a:xfrm>
            <a:off x="-3784" y="-2093205"/>
            <a:ext cx="12194260" cy="895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6561F59-46A0-3F4B-83E3-A4A866601471}"/>
              </a:ext>
            </a:extLst>
          </p:cNvPr>
          <p:cNvSpPr/>
          <p:nvPr/>
        </p:nvSpPr>
        <p:spPr>
          <a:xfrm>
            <a:off x="5946306" y="1458024"/>
            <a:ext cx="961269" cy="535531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lgerian" panose="020F0502020204030204" pitchFamily="82" charset="0"/>
              </a:rPr>
              <a:t>G</a:t>
            </a:r>
            <a:endParaRPr lang="en-US" sz="48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lgerian" panose="020F0502020204030204" pitchFamily="82" charset="0"/>
            </a:endParaRPr>
          </a:p>
          <a:p>
            <a:pPr algn="ctr"/>
            <a:r>
              <a:rPr lang="en-US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lgerian" panose="020F0502020204030204" pitchFamily="82" charset="0"/>
              </a:rPr>
              <a:t>R</a:t>
            </a:r>
          </a:p>
          <a:p>
            <a:pPr algn="ctr"/>
            <a:r>
              <a:rPr lang="en-US" sz="4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lgerian" panose="020F0502020204030204" pitchFamily="82" charset="0"/>
              </a:rPr>
              <a:t>O</a:t>
            </a:r>
          </a:p>
          <a:p>
            <a:pPr algn="ctr"/>
            <a:r>
              <a:rPr lang="en-US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lgerian" panose="020F0502020204030204" pitchFamily="82" charset="0"/>
              </a:rPr>
              <a:t>C</a:t>
            </a:r>
          </a:p>
          <a:p>
            <a:pPr algn="ctr"/>
            <a:r>
              <a:rPr lang="en-US" sz="4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lgerian" panose="020F0502020204030204" pitchFamily="82" charset="0"/>
              </a:rPr>
              <a:t>E</a:t>
            </a:r>
          </a:p>
          <a:p>
            <a:pPr algn="ctr"/>
            <a:r>
              <a:rPr lang="en-US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lgerian" panose="020F0502020204030204" pitchFamily="82" charset="0"/>
              </a:rPr>
              <a:t>R</a:t>
            </a:r>
          </a:p>
          <a:p>
            <a:pPr algn="ctr"/>
            <a:r>
              <a:rPr lang="en-US" sz="48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lgerian" panose="020F0502020204030204" pitchFamily="82" charset="0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4887709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3457CE-BA3B-7A86-0BFE-3CE6B1A2431B}"/>
              </a:ext>
            </a:extLst>
          </p:cNvPr>
          <p:cNvSpPr txBox="1"/>
          <p:nvPr/>
        </p:nvSpPr>
        <p:spPr>
          <a:xfrm>
            <a:off x="8153400" y="1128094"/>
            <a:ext cx="3434180" cy="14152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dirty="0">
                <a:latin typeface="+mj-lt"/>
                <a:ea typeface="+mj-ea"/>
                <a:cs typeface="+mj-cs"/>
              </a:rPr>
              <a:t>ABOUT US </a:t>
            </a:r>
          </a:p>
        </p:txBody>
      </p:sp>
      <p:pic>
        <p:nvPicPr>
          <p:cNvPr id="5" name="Picture 4" descr="A computer with a basket of food on the screen&#10;&#10;Description automatically generated">
            <a:extLst>
              <a:ext uri="{FF2B5EF4-FFF2-40B4-BE49-F238E27FC236}">
                <a16:creationId xmlns:a16="http://schemas.microsoft.com/office/drawing/2014/main" id="{1D0F02B2-04A0-39AF-0322-DB76953068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5980" r="10313" b="-1"/>
          <a:stretch/>
        </p:blipFill>
        <p:spPr>
          <a:xfrm>
            <a:off x="-9886" y="10"/>
            <a:ext cx="7572605" cy="685799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9939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97C278F-92F9-A5A5-1FA9-28E337A39DCF}"/>
              </a:ext>
            </a:extLst>
          </p:cNvPr>
          <p:cNvSpPr txBox="1"/>
          <p:nvPr/>
        </p:nvSpPr>
        <p:spPr>
          <a:xfrm>
            <a:off x="8153400" y="2373056"/>
            <a:ext cx="3434180" cy="3599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Bharat Basket is India's premier e-grocery platform, offering a wide range of quality products sourced from local farmers and trusted vendors. With a focus on convenience and affordability, we aim to revolutionize the online grocery shopping experience.</a:t>
            </a:r>
          </a:p>
        </p:txBody>
      </p:sp>
    </p:spTree>
    <p:extLst>
      <p:ext uri="{BB962C8B-B14F-4D97-AF65-F5344CB8AC3E}">
        <p14:creationId xmlns:p14="http://schemas.microsoft.com/office/powerpoint/2010/main" val="1423747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6D6CDF-C512-4739-B158-55EE955E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503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C5EF-AED7-78DB-A2C2-0090F8CF0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3" y="670559"/>
            <a:ext cx="4683321" cy="2148841"/>
          </a:xfrm>
        </p:spPr>
        <p:txBody>
          <a:bodyPr anchor="t">
            <a:normAutofit/>
          </a:bodyPr>
          <a:lstStyle/>
          <a:p>
            <a:r>
              <a:rPr lang="en-IN"/>
              <a:t>PROBLEMS IN E-COMMERCE MARKET</a:t>
            </a:r>
          </a:p>
        </p:txBody>
      </p:sp>
      <p:pic>
        <p:nvPicPr>
          <p:cNvPr id="5" name="Picture 4" descr="A group of people standing in front of a world map&#10;&#10;Description automatically generated">
            <a:extLst>
              <a:ext uri="{FF2B5EF4-FFF2-40B4-BE49-F238E27FC236}">
                <a16:creationId xmlns:a16="http://schemas.microsoft.com/office/drawing/2014/main" id="{355E922D-C13F-9B2C-C0BF-EFCC7980E0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3345" b="-2"/>
          <a:stretch/>
        </p:blipFill>
        <p:spPr>
          <a:xfrm>
            <a:off x="1" y="3105151"/>
            <a:ext cx="6448424" cy="3752849"/>
          </a:xfrm>
          <a:custGeom>
            <a:avLst/>
            <a:gdLst/>
            <a:ahLst/>
            <a:cxnLst/>
            <a:rect l="l" t="t" r="r" b="b"/>
            <a:pathLst>
              <a:path w="6448424" h="3752849">
                <a:moveTo>
                  <a:pt x="0" y="0"/>
                </a:moveTo>
                <a:lnTo>
                  <a:pt x="137978" y="22215"/>
                </a:lnTo>
                <a:cubicBezTo>
                  <a:pt x="196046" y="32277"/>
                  <a:pt x="252469" y="42437"/>
                  <a:pt x="295660" y="49771"/>
                </a:cubicBezTo>
                <a:cubicBezTo>
                  <a:pt x="364885" y="66610"/>
                  <a:pt x="403214" y="32071"/>
                  <a:pt x="456941" y="65635"/>
                </a:cubicBezTo>
                <a:cubicBezTo>
                  <a:pt x="529612" y="69090"/>
                  <a:pt x="662508" y="71245"/>
                  <a:pt x="731691" y="70501"/>
                </a:cubicBezTo>
                <a:cubicBezTo>
                  <a:pt x="768741" y="62400"/>
                  <a:pt x="808263" y="64633"/>
                  <a:pt x="841820" y="61171"/>
                </a:cubicBezTo>
                <a:cubicBezTo>
                  <a:pt x="958973" y="43639"/>
                  <a:pt x="1009730" y="45863"/>
                  <a:pt x="1068219" y="39136"/>
                </a:cubicBezTo>
                <a:cubicBezTo>
                  <a:pt x="1104329" y="33447"/>
                  <a:pt x="1156536" y="44203"/>
                  <a:pt x="1174190" y="38808"/>
                </a:cubicBezTo>
                <a:cubicBezTo>
                  <a:pt x="1188943" y="36385"/>
                  <a:pt x="1213832" y="14880"/>
                  <a:pt x="1225923" y="34507"/>
                </a:cubicBezTo>
                <a:cubicBezTo>
                  <a:pt x="1305283" y="8501"/>
                  <a:pt x="1319617" y="30839"/>
                  <a:pt x="1385617" y="18003"/>
                </a:cubicBezTo>
                <a:cubicBezTo>
                  <a:pt x="1461876" y="-26747"/>
                  <a:pt x="1519510" y="56342"/>
                  <a:pt x="1563967" y="4638"/>
                </a:cubicBezTo>
                <a:lnTo>
                  <a:pt x="1676634" y="10582"/>
                </a:lnTo>
                <a:lnTo>
                  <a:pt x="1769429" y="20265"/>
                </a:lnTo>
                <a:cubicBezTo>
                  <a:pt x="1790625" y="23534"/>
                  <a:pt x="1880369" y="18448"/>
                  <a:pt x="1900584" y="27732"/>
                </a:cubicBezTo>
                <a:cubicBezTo>
                  <a:pt x="2072430" y="22762"/>
                  <a:pt x="2014935" y="5831"/>
                  <a:pt x="2127041" y="22101"/>
                </a:cubicBezTo>
                <a:cubicBezTo>
                  <a:pt x="2168847" y="65820"/>
                  <a:pt x="2153052" y="28773"/>
                  <a:pt x="2211644" y="44507"/>
                </a:cubicBezTo>
                <a:cubicBezTo>
                  <a:pt x="2211201" y="9921"/>
                  <a:pt x="2277596" y="73686"/>
                  <a:pt x="2299605" y="38004"/>
                </a:cubicBezTo>
                <a:cubicBezTo>
                  <a:pt x="2309570" y="41997"/>
                  <a:pt x="2318531" y="46991"/>
                  <a:pt x="2327359" y="52270"/>
                </a:cubicBezTo>
                <a:lnTo>
                  <a:pt x="2331995" y="55017"/>
                </a:lnTo>
                <a:lnTo>
                  <a:pt x="2353777" y="59755"/>
                </a:lnTo>
                <a:lnTo>
                  <a:pt x="2355893" y="68914"/>
                </a:lnTo>
                <a:lnTo>
                  <a:pt x="2385794" y="81650"/>
                </a:lnTo>
                <a:cubicBezTo>
                  <a:pt x="2397613" y="85211"/>
                  <a:pt x="2411061" y="87627"/>
                  <a:pt x="2427010" y="88184"/>
                </a:cubicBezTo>
                <a:cubicBezTo>
                  <a:pt x="2486314" y="76422"/>
                  <a:pt x="2553170" y="126870"/>
                  <a:pt x="2627153" y="110451"/>
                </a:cubicBezTo>
                <a:cubicBezTo>
                  <a:pt x="2653722" y="107383"/>
                  <a:pt x="2732043" y="116068"/>
                  <a:pt x="2744462" y="128780"/>
                </a:cubicBezTo>
                <a:cubicBezTo>
                  <a:pt x="2760299" y="132873"/>
                  <a:pt x="2780248" y="130843"/>
                  <a:pt x="2785202" y="143610"/>
                </a:cubicBezTo>
                <a:cubicBezTo>
                  <a:pt x="2794558" y="159316"/>
                  <a:pt x="2856498" y="142821"/>
                  <a:pt x="2844667" y="159029"/>
                </a:cubicBezTo>
                <a:cubicBezTo>
                  <a:pt x="2888530" y="147871"/>
                  <a:pt x="2914187" y="181391"/>
                  <a:pt x="2946649" y="192330"/>
                </a:cubicBezTo>
                <a:cubicBezTo>
                  <a:pt x="2981872" y="180417"/>
                  <a:pt x="3015239" y="215115"/>
                  <a:pt x="3088812" y="226485"/>
                </a:cubicBezTo>
                <a:cubicBezTo>
                  <a:pt x="3127734" y="212524"/>
                  <a:pt x="3138301" y="234381"/>
                  <a:pt x="3208669" y="217774"/>
                </a:cubicBezTo>
                <a:cubicBezTo>
                  <a:pt x="3242208" y="219284"/>
                  <a:pt x="3229623" y="233297"/>
                  <a:pt x="3290045" y="235553"/>
                </a:cubicBezTo>
                <a:cubicBezTo>
                  <a:pt x="3399655" y="215239"/>
                  <a:pt x="3444518" y="245862"/>
                  <a:pt x="3529335" y="249571"/>
                </a:cubicBezTo>
                <a:cubicBezTo>
                  <a:pt x="3623697" y="257405"/>
                  <a:pt x="3587652" y="268832"/>
                  <a:pt x="3716766" y="252690"/>
                </a:cubicBezTo>
                <a:cubicBezTo>
                  <a:pt x="3723469" y="267318"/>
                  <a:pt x="3737863" y="269842"/>
                  <a:pt x="3765333" y="266823"/>
                </a:cubicBezTo>
                <a:cubicBezTo>
                  <a:pt x="3810754" y="271601"/>
                  <a:pt x="3792745" y="303866"/>
                  <a:pt x="3846897" y="290090"/>
                </a:cubicBezTo>
                <a:cubicBezTo>
                  <a:pt x="3830941" y="306608"/>
                  <a:pt x="3929114" y="308026"/>
                  <a:pt x="3900217" y="323590"/>
                </a:cubicBezTo>
                <a:cubicBezTo>
                  <a:pt x="3922367" y="343425"/>
                  <a:pt x="3948574" y="318948"/>
                  <a:pt x="3971444" y="336662"/>
                </a:cubicBezTo>
                <a:cubicBezTo>
                  <a:pt x="4002781" y="344193"/>
                  <a:pt x="3960997" y="315419"/>
                  <a:pt x="3997868" y="318867"/>
                </a:cubicBezTo>
                <a:cubicBezTo>
                  <a:pt x="4041159" y="326219"/>
                  <a:pt x="4055435" y="293981"/>
                  <a:pt x="4070852" y="339615"/>
                </a:cubicBezTo>
                <a:cubicBezTo>
                  <a:pt x="4121286" y="335828"/>
                  <a:pt x="4121920" y="355506"/>
                  <a:pt x="4180483" y="373369"/>
                </a:cubicBezTo>
                <a:cubicBezTo>
                  <a:pt x="4211379" y="366707"/>
                  <a:pt x="4230171" y="374664"/>
                  <a:pt x="4246264" y="387458"/>
                </a:cubicBezTo>
                <a:cubicBezTo>
                  <a:pt x="4308508" y="393310"/>
                  <a:pt x="4357326" y="416142"/>
                  <a:pt x="4423169" y="431783"/>
                </a:cubicBezTo>
                <a:lnTo>
                  <a:pt x="4446752" y="435383"/>
                </a:lnTo>
                <a:lnTo>
                  <a:pt x="4446954" y="435566"/>
                </a:lnTo>
                <a:cubicBezTo>
                  <a:pt x="4508528" y="480137"/>
                  <a:pt x="4617740" y="529869"/>
                  <a:pt x="4662523" y="553169"/>
                </a:cubicBezTo>
                <a:cubicBezTo>
                  <a:pt x="4720320" y="547046"/>
                  <a:pt x="4678644" y="560102"/>
                  <a:pt x="4715641" y="575354"/>
                </a:cubicBezTo>
                <a:cubicBezTo>
                  <a:pt x="4682056" y="593278"/>
                  <a:pt x="4768370" y="586520"/>
                  <a:pt x="4742071" y="614016"/>
                </a:cubicBezTo>
                <a:cubicBezTo>
                  <a:pt x="4749637" y="615922"/>
                  <a:pt x="4757797" y="616899"/>
                  <a:pt x="4766183" y="617675"/>
                </a:cubicBezTo>
                <a:lnTo>
                  <a:pt x="4770562" y="618094"/>
                </a:lnTo>
                <a:lnTo>
                  <a:pt x="4783240" y="624350"/>
                </a:lnTo>
                <a:lnTo>
                  <a:pt x="4792882" y="620401"/>
                </a:lnTo>
                <a:lnTo>
                  <a:pt x="4816310" y="625721"/>
                </a:lnTo>
                <a:cubicBezTo>
                  <a:pt x="4824144" y="628595"/>
                  <a:pt x="4831482" y="632720"/>
                  <a:pt x="4837953" y="638824"/>
                </a:cubicBezTo>
                <a:cubicBezTo>
                  <a:pt x="4848645" y="668753"/>
                  <a:pt x="4922266" y="669148"/>
                  <a:pt x="4933914" y="707398"/>
                </a:cubicBezTo>
                <a:cubicBezTo>
                  <a:pt x="4940833" y="719653"/>
                  <a:pt x="4978358" y="746502"/>
                  <a:pt x="4995259" y="744825"/>
                </a:cubicBezTo>
                <a:cubicBezTo>
                  <a:pt x="5005107" y="749034"/>
                  <a:pt x="5010567" y="758092"/>
                  <a:pt x="5024744" y="753396"/>
                </a:cubicBezTo>
                <a:cubicBezTo>
                  <a:pt x="5047511" y="761361"/>
                  <a:pt x="5109162" y="783016"/>
                  <a:pt x="5131877" y="792613"/>
                </a:cubicBezTo>
                <a:cubicBezTo>
                  <a:pt x="5132671" y="802792"/>
                  <a:pt x="5144554" y="806683"/>
                  <a:pt x="5161031" y="810975"/>
                </a:cubicBezTo>
                <a:lnTo>
                  <a:pt x="5176815" y="815342"/>
                </a:lnTo>
                <a:lnTo>
                  <a:pt x="5180064" y="831233"/>
                </a:lnTo>
                <a:cubicBezTo>
                  <a:pt x="5202966" y="819270"/>
                  <a:pt x="5188976" y="863361"/>
                  <a:pt x="5215059" y="865080"/>
                </a:cubicBezTo>
                <a:cubicBezTo>
                  <a:pt x="5235765" y="864786"/>
                  <a:pt x="5236347" y="878098"/>
                  <a:pt x="5245643" y="887119"/>
                </a:cubicBezTo>
                <a:cubicBezTo>
                  <a:pt x="5267660" y="891609"/>
                  <a:pt x="5295742" y="939348"/>
                  <a:pt x="5295952" y="957174"/>
                </a:cubicBezTo>
                <a:cubicBezTo>
                  <a:pt x="5284322" y="1008946"/>
                  <a:pt x="5374979" y="1038019"/>
                  <a:pt x="5367826" y="1079140"/>
                </a:cubicBezTo>
                <a:cubicBezTo>
                  <a:pt x="5371668" y="1089190"/>
                  <a:pt x="5377921" y="1097135"/>
                  <a:pt x="5385646" y="1103730"/>
                </a:cubicBezTo>
                <a:lnTo>
                  <a:pt x="5410965" y="1119397"/>
                </a:lnTo>
                <a:lnTo>
                  <a:pt x="5436960" y="1130910"/>
                </a:lnTo>
                <a:lnTo>
                  <a:pt x="5442083" y="1133134"/>
                </a:lnTo>
                <a:cubicBezTo>
                  <a:pt x="5451910" y="1137346"/>
                  <a:pt x="5457170" y="1169188"/>
                  <a:pt x="5465219" y="1174479"/>
                </a:cubicBezTo>
                <a:cubicBezTo>
                  <a:pt x="5488744" y="1195184"/>
                  <a:pt x="5467141" y="1223401"/>
                  <a:pt x="5488171" y="1238604"/>
                </a:cubicBezTo>
                <a:cubicBezTo>
                  <a:pt x="5523491" y="1271811"/>
                  <a:pt x="5486623" y="1305961"/>
                  <a:pt x="5562172" y="1320840"/>
                </a:cubicBezTo>
                <a:cubicBezTo>
                  <a:pt x="5601634" y="1385316"/>
                  <a:pt x="5636528" y="1453139"/>
                  <a:pt x="5686905" y="1512529"/>
                </a:cubicBezTo>
                <a:cubicBezTo>
                  <a:pt x="5729049" y="1575678"/>
                  <a:pt x="5699691" y="1553768"/>
                  <a:pt x="5748726" y="1623716"/>
                </a:cubicBezTo>
                <a:cubicBezTo>
                  <a:pt x="5783098" y="1689734"/>
                  <a:pt x="5789710" y="1639740"/>
                  <a:pt x="5842593" y="1726595"/>
                </a:cubicBezTo>
                <a:cubicBezTo>
                  <a:pt x="5837824" y="1733043"/>
                  <a:pt x="5862023" y="1845188"/>
                  <a:pt x="5861042" y="1851837"/>
                </a:cubicBezTo>
                <a:cubicBezTo>
                  <a:pt x="5874156" y="1887981"/>
                  <a:pt x="5901790" y="1919218"/>
                  <a:pt x="5921290" y="1943460"/>
                </a:cubicBezTo>
                <a:lnTo>
                  <a:pt x="5978046" y="1997284"/>
                </a:lnTo>
                <a:lnTo>
                  <a:pt x="5992479" y="2056720"/>
                </a:lnTo>
                <a:cubicBezTo>
                  <a:pt x="6011078" y="2079033"/>
                  <a:pt x="6072687" y="2117397"/>
                  <a:pt x="6089639" y="2131171"/>
                </a:cubicBezTo>
                <a:lnTo>
                  <a:pt x="6094199" y="2139379"/>
                </a:lnTo>
                <a:lnTo>
                  <a:pt x="6094822" y="2139386"/>
                </a:lnTo>
                <a:cubicBezTo>
                  <a:pt x="6096947" y="2140841"/>
                  <a:pt x="6098876" y="2143416"/>
                  <a:pt x="6100692" y="2147736"/>
                </a:cubicBezTo>
                <a:lnTo>
                  <a:pt x="6102516" y="2154343"/>
                </a:lnTo>
                <a:lnTo>
                  <a:pt x="6111361" y="2170264"/>
                </a:lnTo>
                <a:lnTo>
                  <a:pt x="6215475" y="2270153"/>
                </a:lnTo>
                <a:lnTo>
                  <a:pt x="6255966" y="2335401"/>
                </a:lnTo>
                <a:lnTo>
                  <a:pt x="6272711" y="2385144"/>
                </a:lnTo>
                <a:cubicBezTo>
                  <a:pt x="6282320" y="2406495"/>
                  <a:pt x="6299066" y="2405139"/>
                  <a:pt x="6304347" y="2439388"/>
                </a:cubicBezTo>
                <a:cubicBezTo>
                  <a:pt x="6297131" y="2486231"/>
                  <a:pt x="6325530" y="2500962"/>
                  <a:pt x="6326729" y="2549400"/>
                </a:cubicBezTo>
                <a:cubicBezTo>
                  <a:pt x="6325926" y="2572066"/>
                  <a:pt x="6339111" y="2599957"/>
                  <a:pt x="6344663" y="2628839"/>
                </a:cubicBezTo>
                <a:lnTo>
                  <a:pt x="6375811" y="2639204"/>
                </a:lnTo>
                <a:cubicBezTo>
                  <a:pt x="6375427" y="2643533"/>
                  <a:pt x="6375041" y="2647863"/>
                  <a:pt x="6374657" y="2652193"/>
                </a:cubicBezTo>
                <a:cubicBezTo>
                  <a:pt x="6373555" y="2658134"/>
                  <a:pt x="6371943" y="2662665"/>
                  <a:pt x="6369740" y="2664642"/>
                </a:cubicBezTo>
                <a:cubicBezTo>
                  <a:pt x="6368032" y="2674540"/>
                  <a:pt x="6371528" y="2686899"/>
                  <a:pt x="6361964" y="2690172"/>
                </a:cubicBezTo>
                <a:cubicBezTo>
                  <a:pt x="6350507" y="2696218"/>
                  <a:pt x="6369375" y="2734440"/>
                  <a:pt x="6355511" y="2727335"/>
                </a:cubicBezTo>
                <a:cubicBezTo>
                  <a:pt x="6358746" y="2734104"/>
                  <a:pt x="6360434" y="2742096"/>
                  <a:pt x="6361058" y="2750592"/>
                </a:cubicBezTo>
                <a:cubicBezTo>
                  <a:pt x="6361013" y="2751998"/>
                  <a:pt x="6360970" y="2753408"/>
                  <a:pt x="6360926" y="2754814"/>
                </a:cubicBezTo>
                <a:lnTo>
                  <a:pt x="6339285" y="2810353"/>
                </a:lnTo>
                <a:cubicBezTo>
                  <a:pt x="6360091" y="2854187"/>
                  <a:pt x="6313103" y="2870086"/>
                  <a:pt x="6325672" y="2908809"/>
                </a:cubicBezTo>
                <a:cubicBezTo>
                  <a:pt x="6341563" y="2966972"/>
                  <a:pt x="6291836" y="2935388"/>
                  <a:pt x="6333498" y="3009772"/>
                </a:cubicBezTo>
                <a:cubicBezTo>
                  <a:pt x="6345476" y="3039254"/>
                  <a:pt x="6345955" y="3068963"/>
                  <a:pt x="6334947" y="3095405"/>
                </a:cubicBezTo>
                <a:lnTo>
                  <a:pt x="6344768" y="3155941"/>
                </a:lnTo>
                <a:cubicBezTo>
                  <a:pt x="6348643" y="3153663"/>
                  <a:pt x="6311793" y="3186588"/>
                  <a:pt x="6314754" y="3197987"/>
                </a:cubicBezTo>
                <a:cubicBezTo>
                  <a:pt x="6318695" y="3221971"/>
                  <a:pt x="6319257" y="3226752"/>
                  <a:pt x="6304230" y="3239690"/>
                </a:cubicBezTo>
                <a:cubicBezTo>
                  <a:pt x="6306321" y="3248567"/>
                  <a:pt x="6307305" y="3254005"/>
                  <a:pt x="6308837" y="3264003"/>
                </a:cubicBezTo>
                <a:cubicBezTo>
                  <a:pt x="6301812" y="3288243"/>
                  <a:pt x="6298529" y="3302527"/>
                  <a:pt x="6309285" y="3324103"/>
                </a:cubicBezTo>
                <a:cubicBezTo>
                  <a:pt x="6301188" y="3343007"/>
                  <a:pt x="6329285" y="3359307"/>
                  <a:pt x="6342503" y="3405661"/>
                </a:cubicBezTo>
                <a:cubicBezTo>
                  <a:pt x="6338012" y="3447477"/>
                  <a:pt x="6408325" y="3505721"/>
                  <a:pt x="6401531" y="3550593"/>
                </a:cubicBezTo>
                <a:cubicBezTo>
                  <a:pt x="6395655" y="3579549"/>
                  <a:pt x="6423437" y="3594758"/>
                  <a:pt x="6427705" y="3624684"/>
                </a:cubicBezTo>
                <a:cubicBezTo>
                  <a:pt x="6416402" y="3629199"/>
                  <a:pt x="6435787" y="3639516"/>
                  <a:pt x="6448424" y="3657106"/>
                </a:cubicBezTo>
                <a:lnTo>
                  <a:pt x="6444014" y="3752742"/>
                </a:lnTo>
                <a:cubicBezTo>
                  <a:pt x="6443990" y="3752777"/>
                  <a:pt x="6443967" y="3752813"/>
                  <a:pt x="6443946" y="3752849"/>
                </a:cubicBezTo>
                <a:lnTo>
                  <a:pt x="0" y="3752849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1C2991-4FE9-8799-6BFC-A7B6D6239A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1649" y="286439"/>
            <a:ext cx="5603686" cy="5829196"/>
          </a:xfrm>
        </p:spPr>
        <p:txBody>
          <a:bodyPr anchor="t">
            <a:normAutofit/>
          </a:bodyPr>
          <a:lstStyle/>
          <a:p>
            <a:r>
              <a:rPr lang="en-IN" sz="1800" b="1" dirty="0"/>
              <a:t>Friendly Relations </a:t>
            </a:r>
            <a:r>
              <a:rPr lang="en-IN" sz="1800" dirty="0"/>
              <a:t>– Kirana shops maintain good relations and places for local chitchat. It also provides commodities on credit.</a:t>
            </a:r>
          </a:p>
          <a:p>
            <a:r>
              <a:rPr lang="en-IN" sz="1800" b="1" dirty="0"/>
              <a:t>Order Value </a:t>
            </a:r>
            <a:r>
              <a:rPr lang="en-IN" sz="1800" dirty="0"/>
              <a:t>– The value per order is less </a:t>
            </a:r>
          </a:p>
          <a:p>
            <a:pPr marL="0" indent="0">
              <a:buNone/>
            </a:pPr>
            <a:r>
              <a:rPr lang="en-IN" sz="1800" dirty="0"/>
              <a:t>let’s say around 400 INR and the company earns 10 % of the order value before making other expenditures. Sometimes their expenditure is more than their earning.</a:t>
            </a:r>
          </a:p>
          <a:p>
            <a:r>
              <a:rPr lang="en-IN" sz="1800" b="1" dirty="0"/>
              <a:t>Delivery Boy Turnover </a:t>
            </a:r>
          </a:p>
          <a:p>
            <a:r>
              <a:rPr lang="en-IN" sz="1800" b="1" dirty="0"/>
              <a:t>Indian Mindset </a:t>
            </a:r>
            <a:r>
              <a:rPr lang="en-IN" sz="1800" dirty="0"/>
              <a:t>– Always look for discount</a:t>
            </a:r>
          </a:p>
          <a:p>
            <a:r>
              <a:rPr lang="en-IN" sz="1800" b="1" dirty="0"/>
              <a:t>Marketing Cost </a:t>
            </a:r>
            <a:endParaRPr lang="en-IN" sz="1800" dirty="0"/>
          </a:p>
          <a:p>
            <a:pPr marL="0" indent="0">
              <a:buNone/>
            </a:pPr>
            <a:r>
              <a:rPr lang="en-IN" sz="1800" dirty="0"/>
              <a:t>Around 20% of </a:t>
            </a:r>
            <a:r>
              <a:rPr lang="en-IN" sz="1800" dirty="0" err="1"/>
              <a:t>Blinkit’s</a:t>
            </a:r>
            <a:r>
              <a:rPr lang="en-IN" sz="1800" dirty="0"/>
              <a:t> revenue is used in advertisement and marketing</a:t>
            </a:r>
          </a:p>
          <a:p>
            <a:r>
              <a:rPr lang="en-IN" sz="1800" b="1" dirty="0"/>
              <a:t>Margin on products </a:t>
            </a:r>
            <a:r>
              <a:rPr lang="en-IN" sz="1800" dirty="0"/>
              <a:t>- It is a low-margin business, with thin profit margins due to high operational costs.</a:t>
            </a:r>
          </a:p>
          <a:p>
            <a:r>
              <a:rPr lang="en-IN" sz="1800" dirty="0"/>
              <a:t>Market saturation due to numerous players.</a:t>
            </a:r>
          </a:p>
        </p:txBody>
      </p:sp>
    </p:spTree>
    <p:extLst>
      <p:ext uri="{BB962C8B-B14F-4D97-AF65-F5344CB8AC3E}">
        <p14:creationId xmlns:p14="http://schemas.microsoft.com/office/powerpoint/2010/main" val="4047339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hand holding a tablet with a graph&#10;&#10;Description automatically generated">
            <a:extLst>
              <a:ext uri="{FF2B5EF4-FFF2-40B4-BE49-F238E27FC236}">
                <a16:creationId xmlns:a16="http://schemas.microsoft.com/office/drawing/2014/main" id="{9EE9E78B-B8BB-A4EB-043D-5F663C5C2BA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D774C-8209-8B5C-69A5-EF9EBEBE44E4}"/>
              </a:ext>
            </a:extLst>
          </p:cNvPr>
          <p:cNvSpPr txBox="1">
            <a:spLocks/>
          </p:cNvSpPr>
          <p:nvPr/>
        </p:nvSpPr>
        <p:spPr>
          <a:xfrm>
            <a:off x="3968975" y="573459"/>
            <a:ext cx="425405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/>
              <a:t>SOLUTION</a:t>
            </a:r>
            <a:endParaRPr lang="en-US" sz="6000" dirty="0"/>
          </a:p>
        </p:txBody>
      </p:sp>
      <p:pic>
        <p:nvPicPr>
          <p:cNvPr id="3" name="Content Placeholder 15" descr="Ecommerce outline">
            <a:extLst>
              <a:ext uri="{FF2B5EF4-FFF2-40B4-BE49-F238E27FC236}">
                <a16:creationId xmlns:a16="http://schemas.microsoft.com/office/drawing/2014/main" id="{CB7F6EB3-DFA9-EE52-BCF4-912A3B0AB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3681" y="2496344"/>
            <a:ext cx="914400" cy="9144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D06257-801F-ECE5-DDA5-9FB0E6A14DBA}"/>
              </a:ext>
            </a:extLst>
          </p:cNvPr>
          <p:cNvSpPr txBox="1">
            <a:spLocks/>
          </p:cNvSpPr>
          <p:nvPr/>
        </p:nvSpPr>
        <p:spPr>
          <a:xfrm>
            <a:off x="981075" y="3971432"/>
            <a:ext cx="1980000" cy="360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Close the gap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55B46E-59AB-F8E1-B133-05F1EE58A7A9}"/>
              </a:ext>
            </a:extLst>
          </p:cNvPr>
          <p:cNvSpPr txBox="1">
            <a:spLocks/>
          </p:cNvSpPr>
          <p:nvPr/>
        </p:nvSpPr>
        <p:spPr>
          <a:xfrm>
            <a:off x="308472" y="4644390"/>
            <a:ext cx="2952521" cy="14900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Our product makes online shopping more available to small business owners, and no other product on the market offers the same benefits.</a:t>
            </a:r>
          </a:p>
          <a:p>
            <a:endParaRPr lang="en-US" sz="1800" dirty="0"/>
          </a:p>
        </p:txBody>
      </p:sp>
      <p:pic>
        <p:nvPicPr>
          <p:cNvPr id="6" name="Content Placeholder 17" descr="Group outline">
            <a:extLst>
              <a:ext uri="{FF2B5EF4-FFF2-40B4-BE49-F238E27FC236}">
                <a16:creationId xmlns:a16="http://schemas.microsoft.com/office/drawing/2014/main" id="{2AC5EBF8-0849-130C-0A38-950FD21FFD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63231" y="2496344"/>
            <a:ext cx="914400" cy="914400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1372645-9ACA-1E8A-85BA-EA32A91C6DBB}"/>
              </a:ext>
            </a:extLst>
          </p:cNvPr>
          <p:cNvSpPr txBox="1">
            <a:spLocks/>
          </p:cNvSpPr>
          <p:nvPr/>
        </p:nvSpPr>
        <p:spPr>
          <a:xfrm>
            <a:off x="3731024" y="3971432"/>
            <a:ext cx="2107915" cy="360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Target audience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B34B090-A3E8-FBCB-23D1-C20D14DDB864}"/>
              </a:ext>
            </a:extLst>
          </p:cNvPr>
          <p:cNvSpPr txBox="1">
            <a:spLocks/>
          </p:cNvSpPr>
          <p:nvPr/>
        </p:nvSpPr>
        <p:spPr>
          <a:xfrm>
            <a:off x="3731025" y="4644390"/>
            <a:ext cx="1980000" cy="14900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Gen Z (18-25 years old) as well as older generation.</a:t>
            </a:r>
          </a:p>
          <a:p>
            <a:endParaRPr lang="en-US" dirty="0"/>
          </a:p>
        </p:txBody>
      </p:sp>
      <p:pic>
        <p:nvPicPr>
          <p:cNvPr id="9" name="Content Placeholder 19" descr="Money outline">
            <a:extLst>
              <a:ext uri="{FF2B5EF4-FFF2-40B4-BE49-F238E27FC236}">
                <a16:creationId xmlns:a16="http://schemas.microsoft.com/office/drawing/2014/main" id="{8B0655D5-4A76-C55E-C5AB-3F0662AD9C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14369" y="2496344"/>
            <a:ext cx="914400" cy="9144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F4818EF6-2701-DE71-6153-150889969CDA}"/>
              </a:ext>
            </a:extLst>
          </p:cNvPr>
          <p:cNvSpPr txBox="1">
            <a:spLocks/>
          </p:cNvSpPr>
          <p:nvPr/>
        </p:nvSpPr>
        <p:spPr>
          <a:xfrm>
            <a:off x="6480975" y="3971432"/>
            <a:ext cx="1980000" cy="360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Cost savings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041904A6-0C79-5446-AAFF-BE9A1C3415CB}"/>
              </a:ext>
            </a:extLst>
          </p:cNvPr>
          <p:cNvSpPr txBox="1">
            <a:spLocks/>
          </p:cNvSpPr>
          <p:nvPr/>
        </p:nvSpPr>
        <p:spPr>
          <a:xfrm>
            <a:off x="6480974" y="4644390"/>
            <a:ext cx="2129625" cy="14900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Reduce expenses, Subscription-based, </a:t>
            </a:r>
          </a:p>
          <a:p>
            <a:pPr marL="0" indent="0">
              <a:buNone/>
            </a:pPr>
            <a:r>
              <a:rPr lang="en-US" sz="1800" dirty="0"/>
              <a:t> </a:t>
            </a:r>
            <a:endParaRPr lang="en-US" dirty="0"/>
          </a:p>
        </p:txBody>
      </p:sp>
      <p:pic>
        <p:nvPicPr>
          <p:cNvPr id="12" name="Content Placeholder 21" descr="Thumbs up sign outline">
            <a:extLst>
              <a:ext uri="{FF2B5EF4-FFF2-40B4-BE49-F238E27FC236}">
                <a16:creationId xmlns:a16="http://schemas.microsoft.com/office/drawing/2014/main" id="{8ED6C7CD-AA5A-A6D8-36EF-9E9483361E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16294" y="2496344"/>
            <a:ext cx="914400" cy="914400"/>
          </a:xfrm>
          <a:prstGeom prst="rect">
            <a:avLst/>
          </a:prstGeom>
        </p:spPr>
      </p:pic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BBBEBA22-7B85-4779-5CDB-37FBE1FC516F}"/>
              </a:ext>
            </a:extLst>
          </p:cNvPr>
          <p:cNvSpPr txBox="1">
            <a:spLocks/>
          </p:cNvSpPr>
          <p:nvPr/>
        </p:nvSpPr>
        <p:spPr>
          <a:xfrm>
            <a:off x="9184088" y="3971432"/>
            <a:ext cx="1980000" cy="360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Easy to use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743735A4-21B2-E077-E4C0-DBB30A040613}"/>
              </a:ext>
            </a:extLst>
          </p:cNvPr>
          <p:cNvSpPr txBox="1">
            <a:spLocks/>
          </p:cNvSpPr>
          <p:nvPr/>
        </p:nvSpPr>
        <p:spPr>
          <a:xfrm>
            <a:off x="9184086" y="4644390"/>
            <a:ext cx="2835315" cy="149008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A simple product that gives customers the information they need to order online and ship to their location within time.</a:t>
            </a:r>
          </a:p>
        </p:txBody>
      </p:sp>
      <p:sp>
        <p:nvSpPr>
          <p:cNvPr id="15" name="Slide Number Placeholder 62">
            <a:extLst>
              <a:ext uri="{FF2B5EF4-FFF2-40B4-BE49-F238E27FC236}">
                <a16:creationId xmlns:a16="http://schemas.microsoft.com/office/drawing/2014/main" id="{118CEF0A-7A04-9265-F485-0D1408A1F90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ZA" smtClean="0">
                <a:solidFill>
                  <a:schemeClr val="tx1"/>
                </a:solidFill>
              </a:rPr>
              <a:pPr/>
              <a:t>12</a:t>
            </a:fld>
            <a:endParaRPr lang="en-Z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853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4E4D846-3AFC-4F86-8C35-24B0542A2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tore with shelves of products&#10;&#10;Description automatically generated with medium confidence">
            <a:extLst>
              <a:ext uri="{FF2B5EF4-FFF2-40B4-BE49-F238E27FC236}">
                <a16:creationId xmlns:a16="http://schemas.microsoft.com/office/drawing/2014/main" id="{7CEF3769-AC00-7531-C03B-00478B3A0B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3818" t="6911" b="2180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84781B9-12CB-45C3-907A-9ED93FF72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CFFECD-B9CB-BEA4-9FF2-1EAFD5FE5D92}"/>
              </a:ext>
            </a:extLst>
          </p:cNvPr>
          <p:cNvSpPr txBox="1"/>
          <p:nvPr/>
        </p:nvSpPr>
        <p:spPr>
          <a:xfrm>
            <a:off x="7852677" y="1030980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atin typeface="+mj-lt"/>
                <a:ea typeface="+mj-ea"/>
                <a:cs typeface="+mj-cs"/>
              </a:rPr>
              <a:t>PRODUCT BENEFITS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27B9DA-A8CA-16E7-89C3-C21FCE05A4E3}"/>
              </a:ext>
            </a:extLst>
          </p:cNvPr>
          <p:cNvSpPr txBox="1"/>
          <p:nvPr/>
        </p:nvSpPr>
        <p:spPr>
          <a:xfrm>
            <a:off x="7601639" y="2718053"/>
            <a:ext cx="4450814" cy="35946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Simple and easy to use.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User-friendly interface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Target both branded and local tastes.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Fast delivery with additional benefits in terms of points.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Chat with the store for alternate or fitness-friendly options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212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A11688B-0A27-4E86-8D55-76F71ADF2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4A868B-654E-447C-8D9C-0F9328308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43F5E5-7E34-4029-B18F-CAED02086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59931FA-11DF-4781-8AAD-FEE88674F7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0F88E6C-5782-452A-8C4F-9D2C2EAC8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3" cy="3141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12" descr="A person holding a box of food&#10;&#10;Description automatically generated">
            <a:extLst>
              <a:ext uri="{FF2B5EF4-FFF2-40B4-BE49-F238E27FC236}">
                <a16:creationId xmlns:a16="http://schemas.microsoft.com/office/drawing/2014/main" id="{B1FCC3B8-3D9E-A0C5-13D7-68D7C18C1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979" y="-2876943"/>
            <a:ext cx="1217984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593C01-D312-5A51-5DF6-075CB4CF4463}"/>
              </a:ext>
            </a:extLst>
          </p:cNvPr>
          <p:cNvSpPr txBox="1">
            <a:spLocks/>
          </p:cNvSpPr>
          <p:nvPr/>
        </p:nvSpPr>
        <p:spPr>
          <a:xfrm>
            <a:off x="2022007" y="1239843"/>
            <a:ext cx="93253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8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BUSINESS MODEL</a:t>
            </a:r>
          </a:p>
        </p:txBody>
      </p:sp>
      <p:pic>
        <p:nvPicPr>
          <p:cNvPr id="3" name="Picture Placeholder 11" descr="Research outline">
            <a:extLst>
              <a:ext uri="{FF2B5EF4-FFF2-40B4-BE49-F238E27FC236}">
                <a16:creationId xmlns:a16="http://schemas.microsoft.com/office/drawing/2014/main" id="{84173790-18BB-6514-B33A-080EBC92BA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2022007" y="4132503"/>
            <a:ext cx="1056146" cy="1056146"/>
          </a:xfrm>
          <a:prstGeom prst="rect">
            <a:avLst/>
          </a:prstGeom>
          <a:noFill/>
          <a:ln w="95250" cap="sq" cmpd="sng" algn="ctr">
            <a:noFill/>
            <a:prstDash val="solid"/>
            <a:miter lim="800000"/>
          </a:ln>
          <a:effectLst/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D60472AC-FDFB-9570-1985-E064E71A9403}"/>
              </a:ext>
            </a:extLst>
          </p:cNvPr>
          <p:cNvSpPr txBox="1">
            <a:spLocks/>
          </p:cNvSpPr>
          <p:nvPr/>
        </p:nvSpPr>
        <p:spPr>
          <a:xfrm>
            <a:off x="106430" y="4452674"/>
            <a:ext cx="2286929" cy="4158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051560">
              <a:spcBef>
                <a:spcPts val="1150"/>
              </a:spcBef>
              <a:buNone/>
            </a:pPr>
            <a:r>
              <a:rPr lang="en-ZA" sz="322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Research</a:t>
            </a:r>
            <a:endParaRPr lang="en-ZA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72BECD60-E2C5-C5F4-7A15-C7565B128702}"/>
              </a:ext>
            </a:extLst>
          </p:cNvPr>
          <p:cNvSpPr txBox="1">
            <a:spLocks/>
          </p:cNvSpPr>
          <p:nvPr/>
        </p:nvSpPr>
        <p:spPr>
          <a:xfrm>
            <a:off x="94376" y="5218673"/>
            <a:ext cx="3824810" cy="12891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051560">
              <a:spcBef>
                <a:spcPts val="1150"/>
              </a:spcBef>
              <a:buNone/>
            </a:pPr>
            <a:r>
              <a:rPr lang="en-ZA" sz="2000" kern="120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based our research on market trends and social media trends</a:t>
            </a:r>
            <a:endParaRPr lang="en-ZA" sz="1800" noProof="1"/>
          </a:p>
        </p:txBody>
      </p:sp>
      <p:pic>
        <p:nvPicPr>
          <p:cNvPr id="6" name="Picture Placeholder 15" descr="Internet outline">
            <a:extLst>
              <a:ext uri="{FF2B5EF4-FFF2-40B4-BE49-F238E27FC236}">
                <a16:creationId xmlns:a16="http://schemas.microsoft.com/office/drawing/2014/main" id="{C97F6ED8-E173-E91A-A73C-BD9E437DD6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648642" y="4003878"/>
            <a:ext cx="1056146" cy="1056146"/>
          </a:xfrm>
          <a:prstGeom prst="rect">
            <a:avLst/>
          </a:prstGeom>
          <a:noFill/>
          <a:ln w="95250" cap="sq" cmpd="sng" algn="ctr">
            <a:noFill/>
            <a:prstDash val="solid"/>
            <a:miter lim="800000"/>
          </a:ln>
          <a:effectLst/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2BAF7D-9870-728E-3812-7E79222F698F}"/>
              </a:ext>
            </a:extLst>
          </p:cNvPr>
          <p:cNvSpPr txBox="1">
            <a:spLocks/>
          </p:cNvSpPr>
          <p:nvPr/>
        </p:nvSpPr>
        <p:spPr>
          <a:xfrm>
            <a:off x="4990006" y="4452674"/>
            <a:ext cx="2286929" cy="4158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051560">
              <a:spcBef>
                <a:spcPts val="1150"/>
              </a:spcBef>
              <a:buNone/>
            </a:pPr>
            <a:r>
              <a:rPr lang="en-ZA" sz="322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Abstract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3B03BE8-9A77-EA76-AA3C-843473C0DB05}"/>
              </a:ext>
            </a:extLst>
          </p:cNvPr>
          <p:cNvSpPr txBox="1">
            <a:spLocks/>
          </p:cNvSpPr>
          <p:nvPr/>
        </p:nvSpPr>
        <p:spPr>
          <a:xfrm>
            <a:off x="4319322" y="5197294"/>
            <a:ext cx="3550176" cy="12891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051560">
              <a:spcBef>
                <a:spcPts val="1150"/>
              </a:spcBef>
              <a:buNone/>
            </a:pPr>
            <a:r>
              <a:rPr lang="en-ZA" sz="2300" kern="120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believe people need better tools for online shopping that cater to small business owners</a:t>
            </a:r>
            <a:endParaRPr lang="en-ZA" sz="2000" noProof="1"/>
          </a:p>
        </p:txBody>
      </p:sp>
      <p:pic>
        <p:nvPicPr>
          <p:cNvPr id="9" name="Picture Placeholder 17" descr="Illustrator outline">
            <a:extLst>
              <a:ext uri="{FF2B5EF4-FFF2-40B4-BE49-F238E27FC236}">
                <a16:creationId xmlns:a16="http://schemas.microsoft.com/office/drawing/2014/main" id="{73EE8B54-9AE2-C103-99AA-0243DAD660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0878605" y="4132503"/>
            <a:ext cx="1056146" cy="1056146"/>
          </a:xfrm>
          <a:prstGeom prst="rect">
            <a:avLst/>
          </a:prstGeom>
          <a:noFill/>
          <a:ln w="95250" cap="sq" cmpd="sng" algn="ctr">
            <a:noFill/>
            <a:prstDash val="solid"/>
            <a:miter lim="800000"/>
          </a:ln>
          <a:effectLst/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026A1EAA-560E-AB79-406D-6AE08E99D9A6}"/>
              </a:ext>
            </a:extLst>
          </p:cNvPr>
          <p:cNvSpPr txBox="1">
            <a:spLocks/>
          </p:cNvSpPr>
          <p:nvPr/>
        </p:nvSpPr>
        <p:spPr>
          <a:xfrm>
            <a:off x="9363424" y="4435395"/>
            <a:ext cx="2286929" cy="4158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051560">
              <a:spcBef>
                <a:spcPts val="1150"/>
              </a:spcBef>
              <a:buNone/>
            </a:pPr>
            <a:r>
              <a:rPr lang="en-ZA" sz="322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</a:t>
            </a:r>
            <a:endParaRPr lang="en-ZA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27C9DF1-AB0E-F295-0092-BDE31ECAEC70}"/>
              </a:ext>
            </a:extLst>
          </p:cNvPr>
          <p:cNvSpPr txBox="1">
            <a:spLocks/>
          </p:cNvSpPr>
          <p:nvPr/>
        </p:nvSpPr>
        <p:spPr>
          <a:xfrm>
            <a:off x="9142870" y="5222843"/>
            <a:ext cx="2286929" cy="12891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051560">
              <a:spcBef>
                <a:spcPts val="1150"/>
              </a:spcBef>
              <a:buNone/>
            </a:pPr>
            <a:r>
              <a:rPr lang="en-ZA" sz="2300" kern="1200" noProof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Minimalist design and easy to use </a:t>
            </a:r>
            <a:endParaRPr lang="en-ZA" sz="2000" noProof="1"/>
          </a:p>
        </p:txBody>
      </p:sp>
    </p:spTree>
    <p:extLst>
      <p:ext uri="{BB962C8B-B14F-4D97-AF65-F5344CB8AC3E}">
        <p14:creationId xmlns:p14="http://schemas.microsoft.com/office/powerpoint/2010/main" val="1235602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5D1D4658-32CD-4903-BDA6-7B54EEA4E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7" name="Freeform: Shape 76">
            <a:extLst>
              <a:ext uri="{FF2B5EF4-FFF2-40B4-BE49-F238E27FC236}">
                <a16:creationId xmlns:a16="http://schemas.microsoft.com/office/drawing/2014/main" id="{7A29A97C-0C3C-4F06-9CA4-68DFD1CE4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0886" y="983228"/>
            <a:ext cx="8301112" cy="5874772"/>
          </a:xfrm>
          <a:custGeom>
            <a:avLst/>
            <a:gdLst>
              <a:gd name="connsiteX0" fmla="*/ 3607511 w 8301112"/>
              <a:gd name="connsiteY0" fmla="*/ 0 h 5874772"/>
              <a:gd name="connsiteX1" fmla="*/ 8106431 w 8301112"/>
              <a:gd name="connsiteY1" fmla="*/ 0 h 5874772"/>
              <a:gd name="connsiteX2" fmla="*/ 8301112 w 8301112"/>
              <a:gd name="connsiteY2" fmla="*/ 0 h 5874772"/>
              <a:gd name="connsiteX3" fmla="*/ 8301112 w 8301112"/>
              <a:gd name="connsiteY3" fmla="*/ 5874772 h 5874772"/>
              <a:gd name="connsiteX4" fmla="*/ 27685 w 8301112"/>
              <a:gd name="connsiteY4" fmla="*/ 5874772 h 5874772"/>
              <a:gd name="connsiteX5" fmla="*/ 24376 w 8301112"/>
              <a:gd name="connsiteY5" fmla="*/ 5862584 h 5874772"/>
              <a:gd name="connsiteX6" fmla="*/ 97502 w 8301112"/>
              <a:gd name="connsiteY6" fmla="*/ 5167850 h 5874772"/>
              <a:gd name="connsiteX7" fmla="*/ 2827510 w 8301112"/>
              <a:gd name="connsiteY7" fmla="*/ 438782 h 5874772"/>
              <a:gd name="connsiteX8" fmla="*/ 3607511 w 8301112"/>
              <a:gd name="connsiteY8" fmla="*/ 0 h 587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01112" h="5874772">
                <a:moveTo>
                  <a:pt x="3607511" y="0"/>
                </a:moveTo>
                <a:cubicBezTo>
                  <a:pt x="3607511" y="0"/>
                  <a:pt x="3607511" y="0"/>
                  <a:pt x="8106431" y="0"/>
                </a:cubicBezTo>
                <a:lnTo>
                  <a:pt x="8301112" y="0"/>
                </a:lnTo>
                <a:lnTo>
                  <a:pt x="8301112" y="5874772"/>
                </a:lnTo>
                <a:lnTo>
                  <a:pt x="27685" y="5874772"/>
                </a:lnTo>
                <a:lnTo>
                  <a:pt x="24376" y="5862584"/>
                </a:lnTo>
                <a:cubicBezTo>
                  <a:pt x="-24375" y="5631005"/>
                  <a:pt x="0" y="5362863"/>
                  <a:pt x="97502" y="5167850"/>
                </a:cubicBezTo>
                <a:cubicBezTo>
                  <a:pt x="97502" y="5167850"/>
                  <a:pt x="97502" y="5167850"/>
                  <a:pt x="2827510" y="438782"/>
                </a:cubicBezTo>
                <a:cubicBezTo>
                  <a:pt x="2973760" y="195014"/>
                  <a:pt x="3331265" y="0"/>
                  <a:pt x="3607511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801292C1-8B12-4AF2-9B59-8851A132E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700" y="360023"/>
            <a:ext cx="5342806" cy="4453168"/>
          </a:xfrm>
          <a:custGeom>
            <a:avLst/>
            <a:gdLst>
              <a:gd name="connsiteX0" fmla="*/ 313737 w 5342806"/>
              <a:gd name="connsiteY0" fmla="*/ 2699726 h 4453168"/>
              <a:gd name="connsiteX1" fmla="*/ 775980 w 5342806"/>
              <a:gd name="connsiteY1" fmla="*/ 2699726 h 4453168"/>
              <a:gd name="connsiteX2" fmla="*/ 846865 w 5342806"/>
              <a:gd name="connsiteY2" fmla="*/ 2741502 h 4453168"/>
              <a:gd name="connsiteX3" fmla="*/ 1078485 w 5342806"/>
              <a:gd name="connsiteY3" fmla="*/ 3140369 h 4453168"/>
              <a:gd name="connsiteX4" fmla="*/ 1078485 w 5342806"/>
              <a:gd name="connsiteY4" fmla="*/ 3221933 h 4453168"/>
              <a:gd name="connsiteX5" fmla="*/ 846865 w 5342806"/>
              <a:gd name="connsiteY5" fmla="*/ 3620799 h 4453168"/>
              <a:gd name="connsiteX6" fmla="*/ 775980 w 5342806"/>
              <a:gd name="connsiteY6" fmla="*/ 3662576 h 4453168"/>
              <a:gd name="connsiteX7" fmla="*/ 313737 w 5342806"/>
              <a:gd name="connsiteY7" fmla="*/ 3662576 h 4453168"/>
              <a:gd name="connsiteX8" fmla="*/ 241855 w 5342806"/>
              <a:gd name="connsiteY8" fmla="*/ 3620799 h 4453168"/>
              <a:gd name="connsiteX9" fmla="*/ 11232 w 5342806"/>
              <a:gd name="connsiteY9" fmla="*/ 3221933 h 4453168"/>
              <a:gd name="connsiteX10" fmla="*/ 11232 w 5342806"/>
              <a:gd name="connsiteY10" fmla="*/ 3140369 h 4453168"/>
              <a:gd name="connsiteX11" fmla="*/ 241855 w 5342806"/>
              <a:gd name="connsiteY11" fmla="*/ 2741502 h 4453168"/>
              <a:gd name="connsiteX12" fmla="*/ 313737 w 5342806"/>
              <a:gd name="connsiteY12" fmla="*/ 2699726 h 4453168"/>
              <a:gd name="connsiteX13" fmla="*/ 2150770 w 5342806"/>
              <a:gd name="connsiteY13" fmla="*/ 492430 h 4453168"/>
              <a:gd name="connsiteX14" fmla="*/ 2388454 w 5342806"/>
              <a:gd name="connsiteY14" fmla="*/ 492430 h 4453168"/>
              <a:gd name="connsiteX15" fmla="*/ 2416181 w 5342806"/>
              <a:gd name="connsiteY15" fmla="*/ 492430 h 4453168"/>
              <a:gd name="connsiteX16" fmla="*/ 2442639 w 5342806"/>
              <a:gd name="connsiteY16" fmla="*/ 537992 h 4453168"/>
              <a:gd name="connsiteX17" fmla="*/ 2572233 w 5342806"/>
              <a:gd name="connsiteY17" fmla="*/ 761161 h 4453168"/>
              <a:gd name="connsiteX18" fmla="*/ 2572233 w 5342806"/>
              <a:gd name="connsiteY18" fmla="*/ 886078 h 4453168"/>
              <a:gd name="connsiteX19" fmla="*/ 2217501 w 5342806"/>
              <a:gd name="connsiteY19" fmla="*/ 1496950 h 4453168"/>
              <a:gd name="connsiteX20" fmla="*/ 2108941 w 5342806"/>
              <a:gd name="connsiteY20" fmla="*/ 1560931 h 4453168"/>
              <a:gd name="connsiteX21" fmla="*/ 1401007 w 5342806"/>
              <a:gd name="connsiteY21" fmla="*/ 1560931 h 4453168"/>
              <a:gd name="connsiteX22" fmla="*/ 1367679 w 5342806"/>
              <a:gd name="connsiteY22" fmla="*/ 1556504 h 4453168"/>
              <a:gd name="connsiteX23" fmla="*/ 1344756 w 5342806"/>
              <a:gd name="connsiteY23" fmla="*/ 1546893 h 4453168"/>
              <a:gd name="connsiteX24" fmla="*/ 1358765 w 5342806"/>
              <a:gd name="connsiteY24" fmla="*/ 1522665 h 4453168"/>
              <a:gd name="connsiteX25" fmla="*/ 1855078 w 5342806"/>
              <a:gd name="connsiteY25" fmla="*/ 664281 h 4453168"/>
              <a:gd name="connsiteX26" fmla="*/ 2150770 w 5342806"/>
              <a:gd name="connsiteY26" fmla="*/ 492430 h 4453168"/>
              <a:gd name="connsiteX27" fmla="*/ 1359084 w 5342806"/>
              <a:gd name="connsiteY27" fmla="*/ 0 h 4453168"/>
              <a:gd name="connsiteX28" fmla="*/ 2157630 w 5342806"/>
              <a:gd name="connsiteY28" fmla="*/ 0 h 4453168"/>
              <a:gd name="connsiteX29" fmla="*/ 2280085 w 5342806"/>
              <a:gd name="connsiteY29" fmla="*/ 72172 h 4453168"/>
              <a:gd name="connsiteX30" fmla="*/ 2494708 w 5342806"/>
              <a:gd name="connsiteY30" fmla="*/ 441767 h 4453168"/>
              <a:gd name="connsiteX31" fmla="*/ 2518954 w 5342806"/>
              <a:gd name="connsiteY31" fmla="*/ 483519 h 4453168"/>
              <a:gd name="connsiteX32" fmla="*/ 2499877 w 5342806"/>
              <a:gd name="connsiteY32" fmla="*/ 483519 h 4453168"/>
              <a:gd name="connsiteX33" fmla="*/ 2409708 w 5342806"/>
              <a:gd name="connsiteY33" fmla="*/ 483519 h 4453168"/>
              <a:gd name="connsiteX34" fmla="*/ 2370537 w 5342806"/>
              <a:gd name="connsiteY34" fmla="*/ 416064 h 4453168"/>
              <a:gd name="connsiteX35" fmla="*/ 2220885 w 5342806"/>
              <a:gd name="connsiteY35" fmla="*/ 158353 h 4453168"/>
              <a:gd name="connsiteX36" fmla="*/ 2112324 w 5342806"/>
              <a:gd name="connsiteY36" fmla="*/ 94371 h 4453168"/>
              <a:gd name="connsiteX37" fmla="*/ 1404390 w 5342806"/>
              <a:gd name="connsiteY37" fmla="*/ 94371 h 4453168"/>
              <a:gd name="connsiteX38" fmla="*/ 1294301 w 5342806"/>
              <a:gd name="connsiteY38" fmla="*/ 158353 h 4453168"/>
              <a:gd name="connsiteX39" fmla="*/ 941098 w 5342806"/>
              <a:gd name="connsiteY39" fmla="*/ 769224 h 4453168"/>
              <a:gd name="connsiteX40" fmla="*/ 941098 w 5342806"/>
              <a:gd name="connsiteY40" fmla="*/ 894141 h 4453168"/>
              <a:gd name="connsiteX41" fmla="*/ 1294301 w 5342806"/>
              <a:gd name="connsiteY41" fmla="*/ 1505013 h 4453168"/>
              <a:gd name="connsiteX42" fmla="*/ 1340745 w 5342806"/>
              <a:gd name="connsiteY42" fmla="*/ 1551856 h 4453168"/>
              <a:gd name="connsiteX43" fmla="*/ 1346119 w 5342806"/>
              <a:gd name="connsiteY43" fmla="*/ 1554109 h 4453168"/>
              <a:gd name="connsiteX44" fmla="*/ 1317310 w 5342806"/>
              <a:gd name="connsiteY44" fmla="*/ 1603934 h 4453168"/>
              <a:gd name="connsiteX45" fmla="*/ 1295884 w 5342806"/>
              <a:gd name="connsiteY45" fmla="*/ 1640991 h 4453168"/>
              <a:gd name="connsiteX46" fmla="*/ 1318107 w 5342806"/>
              <a:gd name="connsiteY46" fmla="*/ 1650309 h 4453168"/>
              <a:gd name="connsiteX47" fmla="*/ 1355700 w 5342806"/>
              <a:gd name="connsiteY47" fmla="*/ 1655302 h 4453168"/>
              <a:gd name="connsiteX48" fmla="*/ 2154247 w 5342806"/>
              <a:gd name="connsiteY48" fmla="*/ 1655302 h 4453168"/>
              <a:gd name="connsiteX49" fmla="*/ 2276701 w 5342806"/>
              <a:gd name="connsiteY49" fmla="*/ 1583132 h 4453168"/>
              <a:gd name="connsiteX50" fmla="*/ 2676837 w 5342806"/>
              <a:gd name="connsiteY50" fmla="*/ 894072 h 4453168"/>
              <a:gd name="connsiteX51" fmla="*/ 2676837 w 5342806"/>
              <a:gd name="connsiteY51" fmla="*/ 753167 h 4453168"/>
              <a:gd name="connsiteX52" fmla="*/ 2544761 w 5342806"/>
              <a:gd name="connsiteY52" fmla="*/ 525724 h 4453168"/>
              <a:gd name="connsiteX53" fmla="*/ 2525427 w 5342806"/>
              <a:gd name="connsiteY53" fmla="*/ 492430 h 4453168"/>
              <a:gd name="connsiteX54" fmla="*/ 2614995 w 5342806"/>
              <a:gd name="connsiteY54" fmla="*/ 492430 h 4453168"/>
              <a:gd name="connsiteX55" fmla="*/ 4052233 w 5342806"/>
              <a:gd name="connsiteY55" fmla="*/ 492430 h 4453168"/>
              <a:gd name="connsiteX56" fmla="*/ 4343819 w 5342806"/>
              <a:gd name="connsiteY56" fmla="*/ 664281 h 4453168"/>
              <a:gd name="connsiteX57" fmla="*/ 5296604 w 5342806"/>
              <a:gd name="connsiteY57" fmla="*/ 2305041 h 4453168"/>
              <a:gd name="connsiteX58" fmla="*/ 5296604 w 5342806"/>
              <a:gd name="connsiteY58" fmla="*/ 2640558 h 4453168"/>
              <a:gd name="connsiteX59" fmla="*/ 4343819 w 5342806"/>
              <a:gd name="connsiteY59" fmla="*/ 4281318 h 4453168"/>
              <a:gd name="connsiteX60" fmla="*/ 4052233 w 5342806"/>
              <a:gd name="connsiteY60" fmla="*/ 4453168 h 4453168"/>
              <a:gd name="connsiteX61" fmla="*/ 2150770 w 5342806"/>
              <a:gd name="connsiteY61" fmla="*/ 4453168 h 4453168"/>
              <a:gd name="connsiteX62" fmla="*/ 1855078 w 5342806"/>
              <a:gd name="connsiteY62" fmla="*/ 4281318 h 4453168"/>
              <a:gd name="connsiteX63" fmla="*/ 906399 w 5342806"/>
              <a:gd name="connsiteY63" fmla="*/ 2640558 h 4453168"/>
              <a:gd name="connsiteX64" fmla="*/ 906399 w 5342806"/>
              <a:gd name="connsiteY64" fmla="*/ 2305041 h 4453168"/>
              <a:gd name="connsiteX65" fmla="*/ 1258651 w 5342806"/>
              <a:gd name="connsiteY65" fmla="*/ 1695815 h 4453168"/>
              <a:gd name="connsiteX66" fmla="*/ 1288338 w 5342806"/>
              <a:gd name="connsiteY66" fmla="*/ 1644472 h 4453168"/>
              <a:gd name="connsiteX67" fmla="*/ 1287293 w 5342806"/>
              <a:gd name="connsiteY67" fmla="*/ 1644034 h 4453168"/>
              <a:gd name="connsiteX68" fmla="*/ 1234904 w 5342806"/>
              <a:gd name="connsiteY68" fmla="*/ 1591195 h 4453168"/>
              <a:gd name="connsiteX69" fmla="*/ 836494 w 5342806"/>
              <a:gd name="connsiteY69" fmla="*/ 902135 h 4453168"/>
              <a:gd name="connsiteX70" fmla="*/ 836494 w 5342806"/>
              <a:gd name="connsiteY70" fmla="*/ 761230 h 4453168"/>
              <a:gd name="connsiteX71" fmla="*/ 1234904 w 5342806"/>
              <a:gd name="connsiteY71" fmla="*/ 72172 h 4453168"/>
              <a:gd name="connsiteX72" fmla="*/ 1359084 w 5342806"/>
              <a:gd name="connsiteY72" fmla="*/ 0 h 445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342806" h="4453168">
                <a:moveTo>
                  <a:pt x="313737" y="2699726"/>
                </a:moveTo>
                <a:cubicBezTo>
                  <a:pt x="313737" y="2699726"/>
                  <a:pt x="313737" y="2699726"/>
                  <a:pt x="775980" y="2699726"/>
                </a:cubicBezTo>
                <a:cubicBezTo>
                  <a:pt x="804933" y="2699726"/>
                  <a:pt x="832887" y="2715641"/>
                  <a:pt x="846865" y="2741502"/>
                </a:cubicBezTo>
                <a:cubicBezTo>
                  <a:pt x="846865" y="2741502"/>
                  <a:pt x="846865" y="2741502"/>
                  <a:pt x="1078485" y="3140369"/>
                </a:cubicBezTo>
                <a:cubicBezTo>
                  <a:pt x="1093461" y="3165236"/>
                  <a:pt x="1093461" y="3197066"/>
                  <a:pt x="1078485" y="3221933"/>
                </a:cubicBezTo>
                <a:cubicBezTo>
                  <a:pt x="1078485" y="3221933"/>
                  <a:pt x="1078485" y="3221933"/>
                  <a:pt x="846865" y="3620799"/>
                </a:cubicBezTo>
                <a:cubicBezTo>
                  <a:pt x="832887" y="3646661"/>
                  <a:pt x="804933" y="3662576"/>
                  <a:pt x="775980" y="3662576"/>
                </a:cubicBezTo>
                <a:cubicBezTo>
                  <a:pt x="775980" y="3662576"/>
                  <a:pt x="775980" y="3662576"/>
                  <a:pt x="313737" y="3662576"/>
                </a:cubicBezTo>
                <a:cubicBezTo>
                  <a:pt x="283786" y="3662576"/>
                  <a:pt x="256830" y="3646661"/>
                  <a:pt x="241855" y="3620799"/>
                </a:cubicBezTo>
                <a:cubicBezTo>
                  <a:pt x="241855" y="3620799"/>
                  <a:pt x="241855" y="3620799"/>
                  <a:pt x="11232" y="3221933"/>
                </a:cubicBezTo>
                <a:cubicBezTo>
                  <a:pt x="-3743" y="3197066"/>
                  <a:pt x="-3743" y="3165236"/>
                  <a:pt x="11232" y="3140369"/>
                </a:cubicBezTo>
                <a:cubicBezTo>
                  <a:pt x="11232" y="3140369"/>
                  <a:pt x="11232" y="3140369"/>
                  <a:pt x="241855" y="2741502"/>
                </a:cubicBezTo>
                <a:cubicBezTo>
                  <a:pt x="256830" y="2715641"/>
                  <a:pt x="283786" y="2699726"/>
                  <a:pt x="313737" y="2699726"/>
                </a:cubicBezTo>
                <a:close/>
                <a:moveTo>
                  <a:pt x="2150770" y="492430"/>
                </a:moveTo>
                <a:cubicBezTo>
                  <a:pt x="2150770" y="492430"/>
                  <a:pt x="2150770" y="492430"/>
                  <a:pt x="2388454" y="492430"/>
                </a:cubicBezTo>
                <a:lnTo>
                  <a:pt x="2416181" y="492430"/>
                </a:lnTo>
                <a:lnTo>
                  <a:pt x="2442639" y="537992"/>
                </a:lnTo>
                <a:cubicBezTo>
                  <a:pt x="2479480" y="601434"/>
                  <a:pt x="2522349" y="675258"/>
                  <a:pt x="2572233" y="761161"/>
                </a:cubicBezTo>
                <a:cubicBezTo>
                  <a:pt x="2595168" y="799246"/>
                  <a:pt x="2595168" y="847994"/>
                  <a:pt x="2572233" y="886078"/>
                </a:cubicBezTo>
                <a:cubicBezTo>
                  <a:pt x="2572233" y="886078"/>
                  <a:pt x="2572233" y="886078"/>
                  <a:pt x="2217501" y="1496950"/>
                </a:cubicBezTo>
                <a:cubicBezTo>
                  <a:pt x="2196094" y="1536558"/>
                  <a:pt x="2153283" y="1560931"/>
                  <a:pt x="2108941" y="1560931"/>
                </a:cubicBezTo>
                <a:cubicBezTo>
                  <a:pt x="2108941" y="1560931"/>
                  <a:pt x="2108941" y="1560931"/>
                  <a:pt x="1401007" y="1560931"/>
                </a:cubicBezTo>
                <a:cubicBezTo>
                  <a:pt x="1389539" y="1560931"/>
                  <a:pt x="1378359" y="1559408"/>
                  <a:pt x="1367679" y="1556504"/>
                </a:cubicBezTo>
                <a:lnTo>
                  <a:pt x="1344756" y="1546893"/>
                </a:lnTo>
                <a:lnTo>
                  <a:pt x="1358765" y="1522665"/>
                </a:lnTo>
                <a:cubicBezTo>
                  <a:pt x="1485427" y="1303600"/>
                  <a:pt x="1647555" y="1023197"/>
                  <a:pt x="1855078" y="664281"/>
                </a:cubicBezTo>
                <a:cubicBezTo>
                  <a:pt x="1916680" y="557897"/>
                  <a:pt x="2027565" y="492430"/>
                  <a:pt x="2150770" y="492430"/>
                </a:cubicBezTo>
                <a:close/>
                <a:moveTo>
                  <a:pt x="1359084" y="0"/>
                </a:moveTo>
                <a:cubicBezTo>
                  <a:pt x="1359084" y="0"/>
                  <a:pt x="1359084" y="0"/>
                  <a:pt x="2157630" y="0"/>
                </a:cubicBezTo>
                <a:cubicBezTo>
                  <a:pt x="2207647" y="0"/>
                  <a:pt x="2255938" y="27495"/>
                  <a:pt x="2280085" y="72172"/>
                </a:cubicBezTo>
                <a:cubicBezTo>
                  <a:pt x="2280085" y="72172"/>
                  <a:pt x="2280085" y="72172"/>
                  <a:pt x="2494708" y="441767"/>
                </a:cubicBezTo>
                <a:lnTo>
                  <a:pt x="2518954" y="483519"/>
                </a:lnTo>
                <a:lnTo>
                  <a:pt x="2499877" y="483519"/>
                </a:lnTo>
                <a:lnTo>
                  <a:pt x="2409708" y="483519"/>
                </a:lnTo>
                <a:lnTo>
                  <a:pt x="2370537" y="416064"/>
                </a:lnTo>
                <a:cubicBezTo>
                  <a:pt x="2220885" y="158353"/>
                  <a:pt x="2220885" y="158353"/>
                  <a:pt x="2220885" y="158353"/>
                </a:cubicBezTo>
                <a:cubicBezTo>
                  <a:pt x="2199478" y="118745"/>
                  <a:pt x="2156666" y="94371"/>
                  <a:pt x="2112324" y="94371"/>
                </a:cubicBezTo>
                <a:cubicBezTo>
                  <a:pt x="1404390" y="94371"/>
                  <a:pt x="1404390" y="94371"/>
                  <a:pt x="1404390" y="94371"/>
                </a:cubicBezTo>
                <a:cubicBezTo>
                  <a:pt x="1358520" y="94371"/>
                  <a:pt x="1317236" y="118745"/>
                  <a:pt x="1294301" y="158353"/>
                </a:cubicBezTo>
                <a:cubicBezTo>
                  <a:pt x="941098" y="769224"/>
                  <a:pt x="941098" y="769224"/>
                  <a:pt x="941098" y="769224"/>
                </a:cubicBezTo>
                <a:cubicBezTo>
                  <a:pt x="918163" y="807309"/>
                  <a:pt x="918163" y="856057"/>
                  <a:pt x="941098" y="894141"/>
                </a:cubicBezTo>
                <a:cubicBezTo>
                  <a:pt x="1294301" y="1505013"/>
                  <a:pt x="1294301" y="1505013"/>
                  <a:pt x="1294301" y="1505013"/>
                </a:cubicBezTo>
                <a:cubicBezTo>
                  <a:pt x="1305769" y="1524817"/>
                  <a:pt x="1321823" y="1540812"/>
                  <a:pt x="1340745" y="1551856"/>
                </a:cubicBezTo>
                <a:lnTo>
                  <a:pt x="1346119" y="1554109"/>
                </a:lnTo>
                <a:lnTo>
                  <a:pt x="1317310" y="1603934"/>
                </a:lnTo>
                <a:lnTo>
                  <a:pt x="1295884" y="1640991"/>
                </a:lnTo>
                <a:lnTo>
                  <a:pt x="1318107" y="1650309"/>
                </a:lnTo>
                <a:cubicBezTo>
                  <a:pt x="1330154" y="1653584"/>
                  <a:pt x="1342766" y="1655302"/>
                  <a:pt x="1355700" y="1655302"/>
                </a:cubicBezTo>
                <a:cubicBezTo>
                  <a:pt x="2154247" y="1655302"/>
                  <a:pt x="2154247" y="1655302"/>
                  <a:pt x="2154247" y="1655302"/>
                </a:cubicBezTo>
                <a:cubicBezTo>
                  <a:pt x="2204264" y="1655302"/>
                  <a:pt x="2252555" y="1627810"/>
                  <a:pt x="2276701" y="1583132"/>
                </a:cubicBezTo>
                <a:cubicBezTo>
                  <a:pt x="2676837" y="894072"/>
                  <a:pt x="2676837" y="894072"/>
                  <a:pt x="2676837" y="894072"/>
                </a:cubicBezTo>
                <a:cubicBezTo>
                  <a:pt x="2702708" y="851114"/>
                  <a:pt x="2702708" y="796127"/>
                  <a:pt x="2676837" y="753167"/>
                </a:cubicBezTo>
                <a:cubicBezTo>
                  <a:pt x="2626820" y="667035"/>
                  <a:pt x="2583056" y="591669"/>
                  <a:pt x="2544761" y="525724"/>
                </a:cubicBezTo>
                <a:lnTo>
                  <a:pt x="2525427" y="492430"/>
                </a:lnTo>
                <a:lnTo>
                  <a:pt x="2614995" y="492430"/>
                </a:lnTo>
                <a:cubicBezTo>
                  <a:pt x="2893530" y="492430"/>
                  <a:pt x="3339185" y="492430"/>
                  <a:pt x="4052233" y="492430"/>
                </a:cubicBezTo>
                <a:cubicBezTo>
                  <a:pt x="4171332" y="492430"/>
                  <a:pt x="4286323" y="557897"/>
                  <a:pt x="4343819" y="664281"/>
                </a:cubicBezTo>
                <a:cubicBezTo>
                  <a:pt x="4343819" y="664281"/>
                  <a:pt x="4343819" y="664281"/>
                  <a:pt x="5296604" y="2305041"/>
                </a:cubicBezTo>
                <a:cubicBezTo>
                  <a:pt x="5358207" y="2407332"/>
                  <a:pt x="5358207" y="2538266"/>
                  <a:pt x="5296604" y="2640558"/>
                </a:cubicBezTo>
                <a:cubicBezTo>
                  <a:pt x="5296604" y="2640558"/>
                  <a:pt x="5296604" y="2640558"/>
                  <a:pt x="4343819" y="4281318"/>
                </a:cubicBezTo>
                <a:cubicBezTo>
                  <a:pt x="4286323" y="4387702"/>
                  <a:pt x="4171332" y="4453168"/>
                  <a:pt x="4052233" y="4453168"/>
                </a:cubicBezTo>
                <a:cubicBezTo>
                  <a:pt x="4052233" y="4453168"/>
                  <a:pt x="4052233" y="4453168"/>
                  <a:pt x="2150770" y="4453168"/>
                </a:cubicBezTo>
                <a:cubicBezTo>
                  <a:pt x="2027565" y="4453168"/>
                  <a:pt x="1916680" y="4387702"/>
                  <a:pt x="1855078" y="4281318"/>
                </a:cubicBezTo>
                <a:cubicBezTo>
                  <a:pt x="1855078" y="4281318"/>
                  <a:pt x="1855078" y="4281318"/>
                  <a:pt x="906399" y="2640558"/>
                </a:cubicBezTo>
                <a:cubicBezTo>
                  <a:pt x="844796" y="2538266"/>
                  <a:pt x="844796" y="2407332"/>
                  <a:pt x="906399" y="2305041"/>
                </a:cubicBezTo>
                <a:cubicBezTo>
                  <a:pt x="906399" y="2305041"/>
                  <a:pt x="906399" y="2305041"/>
                  <a:pt x="1258651" y="1695815"/>
                </a:cubicBezTo>
                <a:lnTo>
                  <a:pt x="1288338" y="1644472"/>
                </a:lnTo>
                <a:lnTo>
                  <a:pt x="1287293" y="1644034"/>
                </a:lnTo>
                <a:cubicBezTo>
                  <a:pt x="1265949" y="1631576"/>
                  <a:pt x="1247840" y="1613534"/>
                  <a:pt x="1234904" y="1591195"/>
                </a:cubicBezTo>
                <a:cubicBezTo>
                  <a:pt x="1234904" y="1591195"/>
                  <a:pt x="1234904" y="1591195"/>
                  <a:pt x="836494" y="902135"/>
                </a:cubicBezTo>
                <a:cubicBezTo>
                  <a:pt x="810622" y="859177"/>
                  <a:pt x="810622" y="804190"/>
                  <a:pt x="836494" y="761230"/>
                </a:cubicBezTo>
                <a:cubicBezTo>
                  <a:pt x="836494" y="761230"/>
                  <a:pt x="836494" y="761230"/>
                  <a:pt x="1234904" y="72172"/>
                </a:cubicBezTo>
                <a:cubicBezTo>
                  <a:pt x="1260775" y="27495"/>
                  <a:pt x="1307343" y="0"/>
                  <a:pt x="1359084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Graphic 1" descr="Cycling">
            <a:extLst>
              <a:ext uri="{FF2B5EF4-FFF2-40B4-BE49-F238E27FC236}">
                <a16:creationId xmlns:a16="http://schemas.microsoft.com/office/drawing/2014/main" id="{B48DA6A7-DE2F-23D0-9F1C-A90EC68A2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6310" y="1440275"/>
            <a:ext cx="2420410" cy="2420410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C03C1208-EEB2-9313-BAAB-5CA1943629F3}"/>
              </a:ext>
            </a:extLst>
          </p:cNvPr>
          <p:cNvGrpSpPr/>
          <p:nvPr/>
        </p:nvGrpSpPr>
        <p:grpSpPr>
          <a:xfrm>
            <a:off x="5398265" y="2406303"/>
            <a:ext cx="7060432" cy="3644013"/>
            <a:chOff x="191812" y="195982"/>
            <a:chExt cx="12667095" cy="6232571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56FCE28-B76B-2F4E-8DD4-936028981339}"/>
                </a:ext>
              </a:extLst>
            </p:cNvPr>
            <p:cNvGrpSpPr/>
            <p:nvPr/>
          </p:nvGrpSpPr>
          <p:grpSpPr>
            <a:xfrm>
              <a:off x="191812" y="195982"/>
              <a:ext cx="12099640" cy="6232571"/>
              <a:chOff x="405820" y="312714"/>
              <a:chExt cx="12099640" cy="6232571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9D7A1A0-1D19-F74E-464C-42B7769ECC8E}"/>
                  </a:ext>
                </a:extLst>
              </p:cNvPr>
              <p:cNvSpPr/>
              <p:nvPr/>
            </p:nvSpPr>
            <p:spPr>
              <a:xfrm>
                <a:off x="405820" y="312714"/>
                <a:ext cx="8884095" cy="6232571"/>
              </a:xfrm>
              <a:prstGeom prst="ellipse">
                <a:avLst/>
              </a:prstGeom>
              <a:ln>
                <a:prstDash val="lg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" name="Graphic 5" descr="Store">
                <a:extLst>
                  <a:ext uri="{FF2B5EF4-FFF2-40B4-BE49-F238E27FC236}">
                    <a16:creationId xmlns:a16="http://schemas.microsoft.com/office/drawing/2014/main" id="{4ECD8F33-CA3A-A6FD-5BE8-C97CC0AE8ACE}"/>
                  </a:ext>
                </a:extLst>
              </p:cNvPr>
              <p:cNvSpPr/>
              <p:nvPr/>
            </p:nvSpPr>
            <p:spPr>
              <a:xfrm>
                <a:off x="10016137" y="312714"/>
                <a:ext cx="437746" cy="680936"/>
              </a:xfrm>
              <a:custGeom>
                <a:avLst/>
                <a:gdLst>
                  <a:gd name="connsiteX0" fmla="*/ 1289901 w 1451139"/>
                  <a:gd name="connsiteY0" fmla="*/ 604641 h 1370520"/>
                  <a:gd name="connsiteX1" fmla="*/ 1209283 w 1451139"/>
                  <a:gd name="connsiteY1" fmla="*/ 685260 h 1370520"/>
                  <a:gd name="connsiteX2" fmla="*/ 1128664 w 1451139"/>
                  <a:gd name="connsiteY2" fmla="*/ 604641 h 1370520"/>
                  <a:gd name="connsiteX3" fmla="*/ 1128664 w 1451139"/>
                  <a:gd name="connsiteY3" fmla="*/ 524022 h 1370520"/>
                  <a:gd name="connsiteX4" fmla="*/ 1088354 w 1451139"/>
                  <a:gd name="connsiteY4" fmla="*/ 120928 h 1370520"/>
                  <a:gd name="connsiteX5" fmla="*/ 1249592 w 1451139"/>
                  <a:gd name="connsiteY5" fmla="*/ 120928 h 1370520"/>
                  <a:gd name="connsiteX6" fmla="*/ 1289901 w 1451139"/>
                  <a:gd name="connsiteY6" fmla="*/ 524022 h 1370520"/>
                  <a:gd name="connsiteX7" fmla="*/ 1289901 w 1451139"/>
                  <a:gd name="connsiteY7" fmla="*/ 604641 h 1370520"/>
                  <a:gd name="connsiteX8" fmla="*/ 967426 w 1451139"/>
                  <a:gd name="connsiteY8" fmla="*/ 604641 h 1370520"/>
                  <a:gd name="connsiteX9" fmla="*/ 886807 w 1451139"/>
                  <a:gd name="connsiteY9" fmla="*/ 685260 h 1370520"/>
                  <a:gd name="connsiteX10" fmla="*/ 806188 w 1451139"/>
                  <a:gd name="connsiteY10" fmla="*/ 604641 h 1370520"/>
                  <a:gd name="connsiteX11" fmla="*/ 806188 w 1451139"/>
                  <a:gd name="connsiteY11" fmla="*/ 524022 h 1370520"/>
                  <a:gd name="connsiteX12" fmla="*/ 786034 w 1451139"/>
                  <a:gd name="connsiteY12" fmla="*/ 120928 h 1370520"/>
                  <a:gd name="connsiteX13" fmla="*/ 947271 w 1451139"/>
                  <a:gd name="connsiteY13" fmla="*/ 120928 h 1370520"/>
                  <a:gd name="connsiteX14" fmla="*/ 967426 w 1451139"/>
                  <a:gd name="connsiteY14" fmla="*/ 524022 h 1370520"/>
                  <a:gd name="connsiteX15" fmla="*/ 967426 w 1451139"/>
                  <a:gd name="connsiteY15" fmla="*/ 604641 h 1370520"/>
                  <a:gd name="connsiteX16" fmla="*/ 644951 w 1451139"/>
                  <a:gd name="connsiteY16" fmla="*/ 524022 h 1370520"/>
                  <a:gd name="connsiteX17" fmla="*/ 644951 w 1451139"/>
                  <a:gd name="connsiteY17" fmla="*/ 604641 h 1370520"/>
                  <a:gd name="connsiteX18" fmla="*/ 564332 w 1451139"/>
                  <a:gd name="connsiteY18" fmla="*/ 685260 h 1370520"/>
                  <a:gd name="connsiteX19" fmla="*/ 483713 w 1451139"/>
                  <a:gd name="connsiteY19" fmla="*/ 604641 h 1370520"/>
                  <a:gd name="connsiteX20" fmla="*/ 483713 w 1451139"/>
                  <a:gd name="connsiteY20" fmla="*/ 524022 h 1370520"/>
                  <a:gd name="connsiteX21" fmla="*/ 503868 w 1451139"/>
                  <a:gd name="connsiteY21" fmla="*/ 120928 h 1370520"/>
                  <a:gd name="connsiteX22" fmla="*/ 665105 w 1451139"/>
                  <a:gd name="connsiteY22" fmla="*/ 120928 h 1370520"/>
                  <a:gd name="connsiteX23" fmla="*/ 644951 w 1451139"/>
                  <a:gd name="connsiteY23" fmla="*/ 524022 h 1370520"/>
                  <a:gd name="connsiteX24" fmla="*/ 564332 w 1451139"/>
                  <a:gd name="connsiteY24" fmla="*/ 1168973 h 1370520"/>
                  <a:gd name="connsiteX25" fmla="*/ 241857 w 1451139"/>
                  <a:gd name="connsiteY25" fmla="*/ 1168973 h 1370520"/>
                  <a:gd name="connsiteX26" fmla="*/ 241857 w 1451139"/>
                  <a:gd name="connsiteY26" fmla="*/ 846498 h 1370520"/>
                  <a:gd name="connsiteX27" fmla="*/ 564332 w 1451139"/>
                  <a:gd name="connsiteY27" fmla="*/ 846498 h 1370520"/>
                  <a:gd name="connsiteX28" fmla="*/ 564332 w 1451139"/>
                  <a:gd name="connsiteY28" fmla="*/ 1168973 h 1370520"/>
                  <a:gd name="connsiteX29" fmla="*/ 161238 w 1451139"/>
                  <a:gd name="connsiteY29" fmla="*/ 604641 h 1370520"/>
                  <a:gd name="connsiteX30" fmla="*/ 161238 w 1451139"/>
                  <a:gd name="connsiteY30" fmla="*/ 524022 h 1370520"/>
                  <a:gd name="connsiteX31" fmla="*/ 201547 w 1451139"/>
                  <a:gd name="connsiteY31" fmla="*/ 120928 h 1370520"/>
                  <a:gd name="connsiteX32" fmla="*/ 362785 w 1451139"/>
                  <a:gd name="connsiteY32" fmla="*/ 120928 h 1370520"/>
                  <a:gd name="connsiteX33" fmla="*/ 322475 w 1451139"/>
                  <a:gd name="connsiteY33" fmla="*/ 524022 h 1370520"/>
                  <a:gd name="connsiteX34" fmla="*/ 322475 w 1451139"/>
                  <a:gd name="connsiteY34" fmla="*/ 604641 h 1370520"/>
                  <a:gd name="connsiteX35" fmla="*/ 241857 w 1451139"/>
                  <a:gd name="connsiteY35" fmla="*/ 685260 h 1370520"/>
                  <a:gd name="connsiteX36" fmla="*/ 161238 w 1451139"/>
                  <a:gd name="connsiteY36" fmla="*/ 604641 h 1370520"/>
                  <a:gd name="connsiteX37" fmla="*/ 1370520 w 1451139"/>
                  <a:gd name="connsiteY37" fmla="*/ 0 h 1370520"/>
                  <a:gd name="connsiteX38" fmla="*/ 80619 w 1451139"/>
                  <a:gd name="connsiteY38" fmla="*/ 0 h 1370520"/>
                  <a:gd name="connsiteX39" fmla="*/ 0 w 1451139"/>
                  <a:gd name="connsiteY39" fmla="*/ 524022 h 1370520"/>
                  <a:gd name="connsiteX40" fmla="*/ 0 w 1451139"/>
                  <a:gd name="connsiteY40" fmla="*/ 604641 h 1370520"/>
                  <a:gd name="connsiteX41" fmla="*/ 80619 w 1451139"/>
                  <a:gd name="connsiteY41" fmla="*/ 685260 h 1370520"/>
                  <a:gd name="connsiteX42" fmla="*/ 80619 w 1451139"/>
                  <a:gd name="connsiteY42" fmla="*/ 1370520 h 1370520"/>
                  <a:gd name="connsiteX43" fmla="*/ 765879 w 1451139"/>
                  <a:gd name="connsiteY43" fmla="*/ 1370520 h 1370520"/>
                  <a:gd name="connsiteX44" fmla="*/ 765879 w 1451139"/>
                  <a:gd name="connsiteY44" fmla="*/ 846498 h 1370520"/>
                  <a:gd name="connsiteX45" fmla="*/ 1209283 w 1451139"/>
                  <a:gd name="connsiteY45" fmla="*/ 846498 h 1370520"/>
                  <a:gd name="connsiteX46" fmla="*/ 1209283 w 1451139"/>
                  <a:gd name="connsiteY46" fmla="*/ 1370520 h 1370520"/>
                  <a:gd name="connsiteX47" fmla="*/ 1370520 w 1451139"/>
                  <a:gd name="connsiteY47" fmla="*/ 1370520 h 1370520"/>
                  <a:gd name="connsiteX48" fmla="*/ 1370520 w 1451139"/>
                  <a:gd name="connsiteY48" fmla="*/ 685260 h 1370520"/>
                  <a:gd name="connsiteX49" fmla="*/ 1451139 w 1451139"/>
                  <a:gd name="connsiteY49" fmla="*/ 604641 h 1370520"/>
                  <a:gd name="connsiteX50" fmla="*/ 1451139 w 1451139"/>
                  <a:gd name="connsiteY50" fmla="*/ 524022 h 1370520"/>
                  <a:gd name="connsiteX51" fmla="*/ 1370520 w 1451139"/>
                  <a:gd name="connsiteY51" fmla="*/ 0 h 1370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1451139" h="1370520">
                    <a:moveTo>
                      <a:pt x="1289901" y="604641"/>
                    </a:moveTo>
                    <a:cubicBezTo>
                      <a:pt x="1289901" y="648982"/>
                      <a:pt x="1253623" y="685260"/>
                      <a:pt x="1209283" y="685260"/>
                    </a:cubicBezTo>
                    <a:cubicBezTo>
                      <a:pt x="1164942" y="685260"/>
                      <a:pt x="1128664" y="648982"/>
                      <a:pt x="1128664" y="604641"/>
                    </a:cubicBezTo>
                    <a:lnTo>
                      <a:pt x="1128664" y="524022"/>
                    </a:lnTo>
                    <a:lnTo>
                      <a:pt x="1088354" y="120928"/>
                    </a:lnTo>
                    <a:lnTo>
                      <a:pt x="1249592" y="120928"/>
                    </a:lnTo>
                    <a:lnTo>
                      <a:pt x="1289901" y="524022"/>
                    </a:lnTo>
                    <a:lnTo>
                      <a:pt x="1289901" y="604641"/>
                    </a:lnTo>
                    <a:close/>
                    <a:moveTo>
                      <a:pt x="967426" y="604641"/>
                    </a:moveTo>
                    <a:cubicBezTo>
                      <a:pt x="967426" y="648982"/>
                      <a:pt x="931148" y="685260"/>
                      <a:pt x="886807" y="685260"/>
                    </a:cubicBezTo>
                    <a:cubicBezTo>
                      <a:pt x="842467" y="685260"/>
                      <a:pt x="806188" y="648982"/>
                      <a:pt x="806188" y="604641"/>
                    </a:cubicBezTo>
                    <a:lnTo>
                      <a:pt x="806188" y="524022"/>
                    </a:lnTo>
                    <a:lnTo>
                      <a:pt x="786034" y="120928"/>
                    </a:lnTo>
                    <a:lnTo>
                      <a:pt x="947271" y="120928"/>
                    </a:lnTo>
                    <a:lnTo>
                      <a:pt x="967426" y="524022"/>
                    </a:lnTo>
                    <a:lnTo>
                      <a:pt x="967426" y="604641"/>
                    </a:lnTo>
                    <a:close/>
                    <a:moveTo>
                      <a:pt x="644951" y="524022"/>
                    </a:moveTo>
                    <a:lnTo>
                      <a:pt x="644951" y="604641"/>
                    </a:lnTo>
                    <a:cubicBezTo>
                      <a:pt x="644951" y="648982"/>
                      <a:pt x="608672" y="685260"/>
                      <a:pt x="564332" y="685260"/>
                    </a:cubicBezTo>
                    <a:cubicBezTo>
                      <a:pt x="519991" y="685260"/>
                      <a:pt x="483713" y="648982"/>
                      <a:pt x="483713" y="604641"/>
                    </a:cubicBezTo>
                    <a:lnTo>
                      <a:pt x="483713" y="524022"/>
                    </a:lnTo>
                    <a:lnTo>
                      <a:pt x="503868" y="120928"/>
                    </a:lnTo>
                    <a:lnTo>
                      <a:pt x="665105" y="120928"/>
                    </a:lnTo>
                    <a:lnTo>
                      <a:pt x="644951" y="524022"/>
                    </a:lnTo>
                    <a:close/>
                    <a:moveTo>
                      <a:pt x="564332" y="1168973"/>
                    </a:moveTo>
                    <a:lnTo>
                      <a:pt x="241857" y="1168973"/>
                    </a:lnTo>
                    <a:lnTo>
                      <a:pt x="241857" y="846498"/>
                    </a:lnTo>
                    <a:lnTo>
                      <a:pt x="564332" y="846498"/>
                    </a:lnTo>
                    <a:lnTo>
                      <a:pt x="564332" y="1168973"/>
                    </a:lnTo>
                    <a:close/>
                    <a:moveTo>
                      <a:pt x="161238" y="604641"/>
                    </a:moveTo>
                    <a:lnTo>
                      <a:pt x="161238" y="524022"/>
                    </a:lnTo>
                    <a:lnTo>
                      <a:pt x="201547" y="120928"/>
                    </a:lnTo>
                    <a:lnTo>
                      <a:pt x="362785" y="120928"/>
                    </a:lnTo>
                    <a:lnTo>
                      <a:pt x="322475" y="524022"/>
                    </a:lnTo>
                    <a:lnTo>
                      <a:pt x="322475" y="604641"/>
                    </a:lnTo>
                    <a:cubicBezTo>
                      <a:pt x="322475" y="648982"/>
                      <a:pt x="286197" y="685260"/>
                      <a:pt x="241857" y="685260"/>
                    </a:cubicBezTo>
                    <a:cubicBezTo>
                      <a:pt x="197516" y="685260"/>
                      <a:pt x="161238" y="648982"/>
                      <a:pt x="161238" y="604641"/>
                    </a:cubicBezTo>
                    <a:close/>
                    <a:moveTo>
                      <a:pt x="1370520" y="0"/>
                    </a:moveTo>
                    <a:lnTo>
                      <a:pt x="80619" y="0"/>
                    </a:lnTo>
                    <a:lnTo>
                      <a:pt x="0" y="524022"/>
                    </a:lnTo>
                    <a:lnTo>
                      <a:pt x="0" y="604641"/>
                    </a:lnTo>
                    <a:cubicBezTo>
                      <a:pt x="0" y="648982"/>
                      <a:pt x="36278" y="685260"/>
                      <a:pt x="80619" y="685260"/>
                    </a:cubicBezTo>
                    <a:lnTo>
                      <a:pt x="80619" y="1370520"/>
                    </a:lnTo>
                    <a:lnTo>
                      <a:pt x="765879" y="1370520"/>
                    </a:lnTo>
                    <a:lnTo>
                      <a:pt x="765879" y="846498"/>
                    </a:lnTo>
                    <a:lnTo>
                      <a:pt x="1209283" y="846498"/>
                    </a:lnTo>
                    <a:lnTo>
                      <a:pt x="1209283" y="1370520"/>
                    </a:lnTo>
                    <a:lnTo>
                      <a:pt x="1370520" y="1370520"/>
                    </a:lnTo>
                    <a:lnTo>
                      <a:pt x="1370520" y="685260"/>
                    </a:lnTo>
                    <a:cubicBezTo>
                      <a:pt x="1414861" y="685260"/>
                      <a:pt x="1451139" y="648982"/>
                      <a:pt x="1451139" y="604641"/>
                    </a:cubicBezTo>
                    <a:lnTo>
                      <a:pt x="1451139" y="524022"/>
                    </a:lnTo>
                    <a:lnTo>
                      <a:pt x="1370520" y="0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20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9" name="Graphic 8" descr="Smart Phone">
                <a:extLst>
                  <a:ext uri="{FF2B5EF4-FFF2-40B4-BE49-F238E27FC236}">
                    <a16:creationId xmlns:a16="http://schemas.microsoft.com/office/drawing/2014/main" id="{AAD7433E-361B-039C-5C15-A6B394D048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676570" y="3634743"/>
                <a:ext cx="1277409" cy="1332680"/>
              </a:xfrm>
              <a:prstGeom prst="rect">
                <a:avLst/>
              </a:prstGeom>
            </p:spPr>
          </p:pic>
          <p:pic>
            <p:nvPicPr>
              <p:cNvPr id="10" name="Graphic 9" descr="Smart Phone">
                <a:extLst>
                  <a:ext uri="{FF2B5EF4-FFF2-40B4-BE49-F238E27FC236}">
                    <a16:creationId xmlns:a16="http://schemas.microsoft.com/office/drawing/2014/main" id="{E8625FFA-AE89-2C80-7EBB-8526A7247C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014414" y="1268882"/>
                <a:ext cx="1277409" cy="1332680"/>
              </a:xfrm>
              <a:prstGeom prst="rect">
                <a:avLst/>
              </a:prstGeom>
            </p:spPr>
          </p:pic>
          <p:pic>
            <p:nvPicPr>
              <p:cNvPr id="11" name="Graphic 10" descr="Smart Phone">
                <a:extLst>
                  <a:ext uri="{FF2B5EF4-FFF2-40B4-BE49-F238E27FC236}">
                    <a16:creationId xmlns:a16="http://schemas.microsoft.com/office/drawing/2014/main" id="{1D853253-CE8B-9E31-1607-5DD1485BE5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86462" y="3367612"/>
                <a:ext cx="1277409" cy="1332680"/>
              </a:xfrm>
              <a:prstGeom prst="rect">
                <a:avLst/>
              </a:prstGeom>
            </p:spPr>
          </p:pic>
          <p:pic>
            <p:nvPicPr>
              <p:cNvPr id="12" name="Graphic 11" descr="A">
                <a:extLst>
                  <a:ext uri="{FF2B5EF4-FFF2-40B4-BE49-F238E27FC236}">
                    <a16:creationId xmlns:a16="http://schemas.microsoft.com/office/drawing/2014/main" id="{53F2285D-7203-D107-8BDF-3D0514FC69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75845" y="2601563"/>
                <a:ext cx="1277409" cy="1332680"/>
              </a:xfrm>
              <a:prstGeom prst="rect">
                <a:avLst/>
              </a:prstGeom>
            </p:spPr>
          </p:pic>
          <p:pic>
            <p:nvPicPr>
              <p:cNvPr id="13" name="Graphic 12" descr="Smart Phone">
                <a:extLst>
                  <a:ext uri="{FF2B5EF4-FFF2-40B4-BE49-F238E27FC236}">
                    <a16:creationId xmlns:a16="http://schemas.microsoft.com/office/drawing/2014/main" id="{BE96BE86-EC70-9C42-DF06-86E70FF0BB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454517" y="4700292"/>
                <a:ext cx="1277409" cy="1332680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9E63E26-54E8-ED49-A261-7F995E0FF627}"/>
                  </a:ext>
                </a:extLst>
              </p:cNvPr>
              <p:cNvSpPr txBox="1"/>
              <p:nvPr/>
            </p:nvSpPr>
            <p:spPr>
              <a:xfrm>
                <a:off x="1370318" y="3092985"/>
                <a:ext cx="288463" cy="3498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356707">
                  <a:spcAft>
                    <a:spcPts val="282"/>
                  </a:spcAft>
                </a:pPr>
                <a:r>
                  <a:rPr lang="en-IN" sz="70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A</a:t>
                </a:r>
                <a:endParaRPr lang="en-IN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5FE51B-AB44-4F05-DAA3-F81ADAD978A9}"/>
                  </a:ext>
                </a:extLst>
              </p:cNvPr>
              <p:cNvSpPr txBox="1"/>
              <p:nvPr/>
            </p:nvSpPr>
            <p:spPr>
              <a:xfrm>
                <a:off x="4948990" y="5191715"/>
                <a:ext cx="279731" cy="3498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356707">
                  <a:spcAft>
                    <a:spcPts val="282"/>
                  </a:spcAft>
                </a:pPr>
                <a:r>
                  <a:rPr lang="en-IN" sz="70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C</a:t>
                </a:r>
                <a:endParaRPr lang="en-IN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5EB55B5-8158-5BA8-920C-4A516DD4BE91}"/>
                  </a:ext>
                </a:extLst>
              </p:cNvPr>
              <p:cNvSpPr txBox="1"/>
              <p:nvPr/>
            </p:nvSpPr>
            <p:spPr>
              <a:xfrm>
                <a:off x="8171043" y="4126165"/>
                <a:ext cx="269542" cy="3498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356707">
                  <a:spcAft>
                    <a:spcPts val="282"/>
                  </a:spcAft>
                </a:pPr>
                <a:r>
                  <a:rPr lang="en-IN" sz="70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E</a:t>
                </a:r>
                <a:endParaRPr lang="en-IN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DC9D57-2DDC-94C6-E0B3-35D3F522A6D2}"/>
                  </a:ext>
                </a:extLst>
              </p:cNvPr>
              <p:cNvSpPr txBox="1"/>
              <p:nvPr/>
            </p:nvSpPr>
            <p:spPr>
              <a:xfrm>
                <a:off x="6508887" y="1760305"/>
                <a:ext cx="297196" cy="3498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356707">
                  <a:spcAft>
                    <a:spcPts val="282"/>
                  </a:spcAft>
                </a:pPr>
                <a:r>
                  <a:rPr lang="en-IN" sz="70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D</a:t>
                </a:r>
                <a:endParaRPr lang="en-IN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D1D8A6B-D478-5CCB-4632-D28CB629AF15}"/>
                  </a:ext>
                </a:extLst>
              </p:cNvPr>
              <p:cNvSpPr txBox="1"/>
              <p:nvPr/>
            </p:nvSpPr>
            <p:spPr>
              <a:xfrm>
                <a:off x="3378996" y="3859034"/>
                <a:ext cx="281185" cy="3498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356707">
                  <a:spcAft>
                    <a:spcPts val="282"/>
                  </a:spcAft>
                </a:pPr>
                <a:r>
                  <a:rPr lang="en-IN" sz="70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</a:t>
                </a:r>
                <a:endParaRPr lang="en-IN"/>
              </a:p>
            </p:txBody>
          </p:sp>
          <p:sp>
            <p:nvSpPr>
              <p:cNvPr id="41" name="Graphic 5" descr="Store">
                <a:extLst>
                  <a:ext uri="{FF2B5EF4-FFF2-40B4-BE49-F238E27FC236}">
                    <a16:creationId xmlns:a16="http://schemas.microsoft.com/office/drawing/2014/main" id="{5600AF7F-2696-D411-88BD-CB37F10AF42F}"/>
                  </a:ext>
                </a:extLst>
              </p:cNvPr>
              <p:cNvSpPr/>
              <p:nvPr/>
            </p:nvSpPr>
            <p:spPr>
              <a:xfrm>
                <a:off x="4128602" y="732384"/>
                <a:ext cx="1317530" cy="1298173"/>
              </a:xfrm>
              <a:custGeom>
                <a:avLst/>
                <a:gdLst>
                  <a:gd name="connsiteX0" fmla="*/ 1289901 w 1451139"/>
                  <a:gd name="connsiteY0" fmla="*/ 604641 h 1370520"/>
                  <a:gd name="connsiteX1" fmla="*/ 1209283 w 1451139"/>
                  <a:gd name="connsiteY1" fmla="*/ 685260 h 1370520"/>
                  <a:gd name="connsiteX2" fmla="*/ 1128664 w 1451139"/>
                  <a:gd name="connsiteY2" fmla="*/ 604641 h 1370520"/>
                  <a:gd name="connsiteX3" fmla="*/ 1128664 w 1451139"/>
                  <a:gd name="connsiteY3" fmla="*/ 524022 h 1370520"/>
                  <a:gd name="connsiteX4" fmla="*/ 1088354 w 1451139"/>
                  <a:gd name="connsiteY4" fmla="*/ 120928 h 1370520"/>
                  <a:gd name="connsiteX5" fmla="*/ 1249592 w 1451139"/>
                  <a:gd name="connsiteY5" fmla="*/ 120928 h 1370520"/>
                  <a:gd name="connsiteX6" fmla="*/ 1289901 w 1451139"/>
                  <a:gd name="connsiteY6" fmla="*/ 524022 h 1370520"/>
                  <a:gd name="connsiteX7" fmla="*/ 1289901 w 1451139"/>
                  <a:gd name="connsiteY7" fmla="*/ 604641 h 1370520"/>
                  <a:gd name="connsiteX8" fmla="*/ 967426 w 1451139"/>
                  <a:gd name="connsiteY8" fmla="*/ 604641 h 1370520"/>
                  <a:gd name="connsiteX9" fmla="*/ 886807 w 1451139"/>
                  <a:gd name="connsiteY9" fmla="*/ 685260 h 1370520"/>
                  <a:gd name="connsiteX10" fmla="*/ 806188 w 1451139"/>
                  <a:gd name="connsiteY10" fmla="*/ 604641 h 1370520"/>
                  <a:gd name="connsiteX11" fmla="*/ 806188 w 1451139"/>
                  <a:gd name="connsiteY11" fmla="*/ 524022 h 1370520"/>
                  <a:gd name="connsiteX12" fmla="*/ 786034 w 1451139"/>
                  <a:gd name="connsiteY12" fmla="*/ 120928 h 1370520"/>
                  <a:gd name="connsiteX13" fmla="*/ 947271 w 1451139"/>
                  <a:gd name="connsiteY13" fmla="*/ 120928 h 1370520"/>
                  <a:gd name="connsiteX14" fmla="*/ 967426 w 1451139"/>
                  <a:gd name="connsiteY14" fmla="*/ 524022 h 1370520"/>
                  <a:gd name="connsiteX15" fmla="*/ 967426 w 1451139"/>
                  <a:gd name="connsiteY15" fmla="*/ 604641 h 1370520"/>
                  <a:gd name="connsiteX16" fmla="*/ 644951 w 1451139"/>
                  <a:gd name="connsiteY16" fmla="*/ 524022 h 1370520"/>
                  <a:gd name="connsiteX17" fmla="*/ 644951 w 1451139"/>
                  <a:gd name="connsiteY17" fmla="*/ 604641 h 1370520"/>
                  <a:gd name="connsiteX18" fmla="*/ 564332 w 1451139"/>
                  <a:gd name="connsiteY18" fmla="*/ 685260 h 1370520"/>
                  <a:gd name="connsiteX19" fmla="*/ 483713 w 1451139"/>
                  <a:gd name="connsiteY19" fmla="*/ 604641 h 1370520"/>
                  <a:gd name="connsiteX20" fmla="*/ 483713 w 1451139"/>
                  <a:gd name="connsiteY20" fmla="*/ 524022 h 1370520"/>
                  <a:gd name="connsiteX21" fmla="*/ 503868 w 1451139"/>
                  <a:gd name="connsiteY21" fmla="*/ 120928 h 1370520"/>
                  <a:gd name="connsiteX22" fmla="*/ 665105 w 1451139"/>
                  <a:gd name="connsiteY22" fmla="*/ 120928 h 1370520"/>
                  <a:gd name="connsiteX23" fmla="*/ 644951 w 1451139"/>
                  <a:gd name="connsiteY23" fmla="*/ 524022 h 1370520"/>
                  <a:gd name="connsiteX24" fmla="*/ 564332 w 1451139"/>
                  <a:gd name="connsiteY24" fmla="*/ 1168973 h 1370520"/>
                  <a:gd name="connsiteX25" fmla="*/ 241857 w 1451139"/>
                  <a:gd name="connsiteY25" fmla="*/ 1168973 h 1370520"/>
                  <a:gd name="connsiteX26" fmla="*/ 241857 w 1451139"/>
                  <a:gd name="connsiteY26" fmla="*/ 846498 h 1370520"/>
                  <a:gd name="connsiteX27" fmla="*/ 564332 w 1451139"/>
                  <a:gd name="connsiteY27" fmla="*/ 846498 h 1370520"/>
                  <a:gd name="connsiteX28" fmla="*/ 564332 w 1451139"/>
                  <a:gd name="connsiteY28" fmla="*/ 1168973 h 1370520"/>
                  <a:gd name="connsiteX29" fmla="*/ 161238 w 1451139"/>
                  <a:gd name="connsiteY29" fmla="*/ 604641 h 1370520"/>
                  <a:gd name="connsiteX30" fmla="*/ 161238 w 1451139"/>
                  <a:gd name="connsiteY30" fmla="*/ 524022 h 1370520"/>
                  <a:gd name="connsiteX31" fmla="*/ 201547 w 1451139"/>
                  <a:gd name="connsiteY31" fmla="*/ 120928 h 1370520"/>
                  <a:gd name="connsiteX32" fmla="*/ 362785 w 1451139"/>
                  <a:gd name="connsiteY32" fmla="*/ 120928 h 1370520"/>
                  <a:gd name="connsiteX33" fmla="*/ 322475 w 1451139"/>
                  <a:gd name="connsiteY33" fmla="*/ 524022 h 1370520"/>
                  <a:gd name="connsiteX34" fmla="*/ 322475 w 1451139"/>
                  <a:gd name="connsiteY34" fmla="*/ 604641 h 1370520"/>
                  <a:gd name="connsiteX35" fmla="*/ 241857 w 1451139"/>
                  <a:gd name="connsiteY35" fmla="*/ 685260 h 1370520"/>
                  <a:gd name="connsiteX36" fmla="*/ 161238 w 1451139"/>
                  <a:gd name="connsiteY36" fmla="*/ 604641 h 1370520"/>
                  <a:gd name="connsiteX37" fmla="*/ 1370520 w 1451139"/>
                  <a:gd name="connsiteY37" fmla="*/ 0 h 1370520"/>
                  <a:gd name="connsiteX38" fmla="*/ 80619 w 1451139"/>
                  <a:gd name="connsiteY38" fmla="*/ 0 h 1370520"/>
                  <a:gd name="connsiteX39" fmla="*/ 0 w 1451139"/>
                  <a:gd name="connsiteY39" fmla="*/ 524022 h 1370520"/>
                  <a:gd name="connsiteX40" fmla="*/ 0 w 1451139"/>
                  <a:gd name="connsiteY40" fmla="*/ 604641 h 1370520"/>
                  <a:gd name="connsiteX41" fmla="*/ 80619 w 1451139"/>
                  <a:gd name="connsiteY41" fmla="*/ 685260 h 1370520"/>
                  <a:gd name="connsiteX42" fmla="*/ 80619 w 1451139"/>
                  <a:gd name="connsiteY42" fmla="*/ 1370520 h 1370520"/>
                  <a:gd name="connsiteX43" fmla="*/ 765879 w 1451139"/>
                  <a:gd name="connsiteY43" fmla="*/ 1370520 h 1370520"/>
                  <a:gd name="connsiteX44" fmla="*/ 765879 w 1451139"/>
                  <a:gd name="connsiteY44" fmla="*/ 846498 h 1370520"/>
                  <a:gd name="connsiteX45" fmla="*/ 1209283 w 1451139"/>
                  <a:gd name="connsiteY45" fmla="*/ 846498 h 1370520"/>
                  <a:gd name="connsiteX46" fmla="*/ 1209283 w 1451139"/>
                  <a:gd name="connsiteY46" fmla="*/ 1370520 h 1370520"/>
                  <a:gd name="connsiteX47" fmla="*/ 1370520 w 1451139"/>
                  <a:gd name="connsiteY47" fmla="*/ 1370520 h 1370520"/>
                  <a:gd name="connsiteX48" fmla="*/ 1370520 w 1451139"/>
                  <a:gd name="connsiteY48" fmla="*/ 685260 h 1370520"/>
                  <a:gd name="connsiteX49" fmla="*/ 1451139 w 1451139"/>
                  <a:gd name="connsiteY49" fmla="*/ 604641 h 1370520"/>
                  <a:gd name="connsiteX50" fmla="*/ 1451139 w 1451139"/>
                  <a:gd name="connsiteY50" fmla="*/ 524022 h 1370520"/>
                  <a:gd name="connsiteX51" fmla="*/ 1370520 w 1451139"/>
                  <a:gd name="connsiteY51" fmla="*/ 0 h 1370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1451139" h="1370520">
                    <a:moveTo>
                      <a:pt x="1289901" y="604641"/>
                    </a:moveTo>
                    <a:cubicBezTo>
                      <a:pt x="1289901" y="648982"/>
                      <a:pt x="1253623" y="685260"/>
                      <a:pt x="1209283" y="685260"/>
                    </a:cubicBezTo>
                    <a:cubicBezTo>
                      <a:pt x="1164942" y="685260"/>
                      <a:pt x="1128664" y="648982"/>
                      <a:pt x="1128664" y="604641"/>
                    </a:cubicBezTo>
                    <a:lnTo>
                      <a:pt x="1128664" y="524022"/>
                    </a:lnTo>
                    <a:lnTo>
                      <a:pt x="1088354" y="120928"/>
                    </a:lnTo>
                    <a:lnTo>
                      <a:pt x="1249592" y="120928"/>
                    </a:lnTo>
                    <a:lnTo>
                      <a:pt x="1289901" y="524022"/>
                    </a:lnTo>
                    <a:lnTo>
                      <a:pt x="1289901" y="604641"/>
                    </a:lnTo>
                    <a:close/>
                    <a:moveTo>
                      <a:pt x="967426" y="604641"/>
                    </a:moveTo>
                    <a:cubicBezTo>
                      <a:pt x="967426" y="648982"/>
                      <a:pt x="931148" y="685260"/>
                      <a:pt x="886807" y="685260"/>
                    </a:cubicBezTo>
                    <a:cubicBezTo>
                      <a:pt x="842467" y="685260"/>
                      <a:pt x="806188" y="648982"/>
                      <a:pt x="806188" y="604641"/>
                    </a:cubicBezTo>
                    <a:lnTo>
                      <a:pt x="806188" y="524022"/>
                    </a:lnTo>
                    <a:lnTo>
                      <a:pt x="786034" y="120928"/>
                    </a:lnTo>
                    <a:lnTo>
                      <a:pt x="947271" y="120928"/>
                    </a:lnTo>
                    <a:lnTo>
                      <a:pt x="967426" y="524022"/>
                    </a:lnTo>
                    <a:lnTo>
                      <a:pt x="967426" y="604641"/>
                    </a:lnTo>
                    <a:close/>
                    <a:moveTo>
                      <a:pt x="644951" y="524022"/>
                    </a:moveTo>
                    <a:lnTo>
                      <a:pt x="644951" y="604641"/>
                    </a:lnTo>
                    <a:cubicBezTo>
                      <a:pt x="644951" y="648982"/>
                      <a:pt x="608672" y="685260"/>
                      <a:pt x="564332" y="685260"/>
                    </a:cubicBezTo>
                    <a:cubicBezTo>
                      <a:pt x="519991" y="685260"/>
                      <a:pt x="483713" y="648982"/>
                      <a:pt x="483713" y="604641"/>
                    </a:cubicBezTo>
                    <a:lnTo>
                      <a:pt x="483713" y="524022"/>
                    </a:lnTo>
                    <a:lnTo>
                      <a:pt x="503868" y="120928"/>
                    </a:lnTo>
                    <a:lnTo>
                      <a:pt x="665105" y="120928"/>
                    </a:lnTo>
                    <a:lnTo>
                      <a:pt x="644951" y="524022"/>
                    </a:lnTo>
                    <a:close/>
                    <a:moveTo>
                      <a:pt x="564332" y="1168973"/>
                    </a:moveTo>
                    <a:lnTo>
                      <a:pt x="241857" y="1168973"/>
                    </a:lnTo>
                    <a:lnTo>
                      <a:pt x="241857" y="846498"/>
                    </a:lnTo>
                    <a:lnTo>
                      <a:pt x="564332" y="846498"/>
                    </a:lnTo>
                    <a:lnTo>
                      <a:pt x="564332" y="1168973"/>
                    </a:lnTo>
                    <a:close/>
                    <a:moveTo>
                      <a:pt x="161238" y="604641"/>
                    </a:moveTo>
                    <a:lnTo>
                      <a:pt x="161238" y="524022"/>
                    </a:lnTo>
                    <a:lnTo>
                      <a:pt x="201547" y="120928"/>
                    </a:lnTo>
                    <a:lnTo>
                      <a:pt x="362785" y="120928"/>
                    </a:lnTo>
                    <a:lnTo>
                      <a:pt x="322475" y="524022"/>
                    </a:lnTo>
                    <a:lnTo>
                      <a:pt x="322475" y="604641"/>
                    </a:lnTo>
                    <a:cubicBezTo>
                      <a:pt x="322475" y="648982"/>
                      <a:pt x="286197" y="685260"/>
                      <a:pt x="241857" y="685260"/>
                    </a:cubicBezTo>
                    <a:cubicBezTo>
                      <a:pt x="197516" y="685260"/>
                      <a:pt x="161238" y="648982"/>
                      <a:pt x="161238" y="604641"/>
                    </a:cubicBezTo>
                    <a:close/>
                    <a:moveTo>
                      <a:pt x="1370520" y="0"/>
                    </a:moveTo>
                    <a:lnTo>
                      <a:pt x="80619" y="0"/>
                    </a:lnTo>
                    <a:lnTo>
                      <a:pt x="0" y="524022"/>
                    </a:lnTo>
                    <a:lnTo>
                      <a:pt x="0" y="604641"/>
                    </a:lnTo>
                    <a:cubicBezTo>
                      <a:pt x="0" y="648982"/>
                      <a:pt x="36278" y="685260"/>
                      <a:pt x="80619" y="685260"/>
                    </a:cubicBezTo>
                    <a:lnTo>
                      <a:pt x="80619" y="1370520"/>
                    </a:lnTo>
                    <a:lnTo>
                      <a:pt x="765879" y="1370520"/>
                    </a:lnTo>
                    <a:lnTo>
                      <a:pt x="765879" y="846498"/>
                    </a:lnTo>
                    <a:lnTo>
                      <a:pt x="1209283" y="846498"/>
                    </a:lnTo>
                    <a:lnTo>
                      <a:pt x="1209283" y="1370520"/>
                    </a:lnTo>
                    <a:lnTo>
                      <a:pt x="1370520" y="1370520"/>
                    </a:lnTo>
                    <a:lnTo>
                      <a:pt x="1370520" y="685260"/>
                    </a:lnTo>
                    <a:cubicBezTo>
                      <a:pt x="1414861" y="685260"/>
                      <a:pt x="1451139" y="648982"/>
                      <a:pt x="1451139" y="604641"/>
                    </a:cubicBezTo>
                    <a:lnTo>
                      <a:pt x="1451139" y="524022"/>
                    </a:lnTo>
                    <a:lnTo>
                      <a:pt x="1370520" y="0"/>
                    </a:ln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 w="201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pic>
            <p:nvPicPr>
              <p:cNvPr id="42" name="Graphic 41" descr="Smart Phone">
                <a:extLst>
                  <a:ext uri="{FF2B5EF4-FFF2-40B4-BE49-F238E27FC236}">
                    <a16:creationId xmlns:a16="http://schemas.microsoft.com/office/drawing/2014/main" id="{CB9E02CD-DB79-DF1C-1649-A9B80CF2D1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9773744" y="1381470"/>
                <a:ext cx="922532" cy="962448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4ED46F9-B387-21FB-EE6E-39D71C5FF7D5}"/>
                  </a:ext>
                </a:extLst>
              </p:cNvPr>
              <p:cNvSpPr txBox="1"/>
              <p:nvPr/>
            </p:nvSpPr>
            <p:spPr>
              <a:xfrm>
                <a:off x="10510477" y="395964"/>
                <a:ext cx="1994983" cy="579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356707">
                  <a:spcAft>
                    <a:spcPts val="282"/>
                  </a:spcAft>
                </a:pPr>
                <a:r>
                  <a:rPr lang="en-IN" sz="16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Dark Store</a:t>
                </a:r>
                <a:endParaRPr lang="en-IN" sz="5400" dirty="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9B00286-344B-E467-01DC-038B2B3848A5}"/>
                  </a:ext>
                </a:extLst>
              </p:cNvPr>
              <p:cNvSpPr txBox="1"/>
              <p:nvPr/>
            </p:nvSpPr>
            <p:spPr>
              <a:xfrm>
                <a:off x="10793646" y="1685190"/>
                <a:ext cx="1250575" cy="579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356707">
                  <a:spcAft>
                    <a:spcPts val="282"/>
                  </a:spcAft>
                </a:pPr>
                <a:r>
                  <a:rPr lang="en-IN" sz="16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Users</a:t>
                </a:r>
                <a:endParaRPr lang="en-IN" sz="5400" dirty="0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6790A74-1A89-955F-18F4-046680F3F5B5}"/>
                </a:ext>
              </a:extLst>
            </p:cNvPr>
            <p:cNvSpPr txBox="1"/>
            <p:nvPr/>
          </p:nvSpPr>
          <p:spPr>
            <a:xfrm>
              <a:off x="9784282" y="3954549"/>
              <a:ext cx="3074625" cy="63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endParaRPr lang="en-IN" dirty="0"/>
            </a:p>
          </p:txBody>
        </p:sp>
        <p:pic>
          <p:nvPicPr>
            <p:cNvPr id="48" name="Graphic 47" descr="Cycling">
              <a:extLst>
                <a:ext uri="{FF2B5EF4-FFF2-40B4-BE49-F238E27FC236}">
                  <a16:creationId xmlns:a16="http://schemas.microsoft.com/office/drawing/2014/main" id="{5D646F94-CB9C-E734-1045-FEE2F8E94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69711" y="2748361"/>
              <a:ext cx="978799" cy="978800"/>
            </a:xfrm>
            <a:prstGeom prst="rect">
              <a:avLst/>
            </a:prstGeom>
          </p:spPr>
        </p:pic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51973B4-0222-81EF-A0F4-A2F1CC0F39CA}"/>
                </a:ext>
              </a:extLst>
            </p:cNvPr>
            <p:cNvSpPr/>
            <p:nvPr/>
          </p:nvSpPr>
          <p:spPr>
            <a:xfrm>
              <a:off x="5048655" y="1857983"/>
              <a:ext cx="2772383" cy="2003898"/>
            </a:xfrm>
            <a:custGeom>
              <a:avLst/>
              <a:gdLst>
                <a:gd name="connsiteX0" fmla="*/ 0 w 2772383"/>
                <a:gd name="connsiteY0" fmla="*/ 0 h 2003898"/>
                <a:gd name="connsiteX1" fmla="*/ 1770434 w 2772383"/>
                <a:gd name="connsiteY1" fmla="*/ 622570 h 2003898"/>
                <a:gd name="connsiteX2" fmla="*/ 2772383 w 2772383"/>
                <a:gd name="connsiteY2" fmla="*/ 2003898 h 200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72383" h="2003898">
                  <a:moveTo>
                    <a:pt x="0" y="0"/>
                  </a:moveTo>
                  <a:cubicBezTo>
                    <a:pt x="654185" y="144293"/>
                    <a:pt x="1308370" y="288587"/>
                    <a:pt x="1770434" y="622570"/>
                  </a:cubicBezTo>
                  <a:cubicBezTo>
                    <a:pt x="2232498" y="956553"/>
                    <a:pt x="2665379" y="1734766"/>
                    <a:pt x="2772383" y="2003898"/>
                  </a:cubicBezTo>
                </a:path>
              </a:pathLst>
            </a:custGeom>
            <a:ln w="38100">
              <a:prstDash val="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C5A40BF-96B3-C262-B93E-E1E0B0AD8287}"/>
                </a:ext>
              </a:extLst>
            </p:cNvPr>
            <p:cNvSpPr/>
            <p:nvPr/>
          </p:nvSpPr>
          <p:spPr>
            <a:xfrm>
              <a:off x="4931923" y="1916349"/>
              <a:ext cx="2889115" cy="2081719"/>
            </a:xfrm>
            <a:custGeom>
              <a:avLst/>
              <a:gdLst>
                <a:gd name="connsiteX0" fmla="*/ 0 w 2889115"/>
                <a:gd name="connsiteY0" fmla="*/ 0 h 2081719"/>
                <a:gd name="connsiteX1" fmla="*/ 1001949 w 2889115"/>
                <a:gd name="connsiteY1" fmla="*/ 1147864 h 2081719"/>
                <a:gd name="connsiteX2" fmla="*/ 2889115 w 2889115"/>
                <a:gd name="connsiteY2" fmla="*/ 2081719 h 208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89115" h="2081719">
                  <a:moveTo>
                    <a:pt x="0" y="0"/>
                  </a:moveTo>
                  <a:cubicBezTo>
                    <a:pt x="260215" y="400455"/>
                    <a:pt x="520430" y="800911"/>
                    <a:pt x="1001949" y="1147864"/>
                  </a:cubicBezTo>
                  <a:cubicBezTo>
                    <a:pt x="1483468" y="1494817"/>
                    <a:pt x="2597285" y="1817451"/>
                    <a:pt x="2889115" y="2081719"/>
                  </a:cubicBezTo>
                </a:path>
              </a:pathLst>
            </a:custGeom>
            <a:ln w="28575">
              <a:prstDash val="lg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9430809-0E2B-0126-ABB7-6C8AADFBAD97}"/>
              </a:ext>
            </a:extLst>
          </p:cNvPr>
          <p:cNvSpPr txBox="1"/>
          <p:nvPr/>
        </p:nvSpPr>
        <p:spPr>
          <a:xfrm>
            <a:off x="0" y="3811012"/>
            <a:ext cx="3890885" cy="3085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356707">
              <a:spcAft>
                <a:spcPts val="282"/>
              </a:spcAft>
            </a:pPr>
            <a:r>
              <a:rPr lang="en-IN" sz="4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ONLINE GROCERY WORKS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4F1DF90B-C1C2-191F-EB8A-CCE9251DA298}"/>
              </a:ext>
            </a:extLst>
          </p:cNvPr>
          <p:cNvSpPr/>
          <p:nvPr/>
        </p:nvSpPr>
        <p:spPr>
          <a:xfrm rot="21176514" flipH="1">
            <a:off x="8229268" y="-36023"/>
            <a:ext cx="3643127" cy="2241007"/>
          </a:xfrm>
          <a:prstGeom prst="wedgeEllipse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Covers a radius of 5-6 km, has a lot of inventory, and serves as take takeaway point for the riders. Only for online purchases.</a:t>
            </a:r>
          </a:p>
        </p:txBody>
      </p:sp>
    </p:spTree>
    <p:extLst>
      <p:ext uri="{BB962C8B-B14F-4D97-AF65-F5344CB8AC3E}">
        <p14:creationId xmlns:p14="http://schemas.microsoft.com/office/powerpoint/2010/main" val="667718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title="Funding Chart">
            <a:extLst>
              <a:ext uri="{FF2B5EF4-FFF2-40B4-BE49-F238E27FC236}">
                <a16:creationId xmlns:a16="http://schemas.microsoft.com/office/drawing/2014/main" id="{48602C41-64F4-FCF6-CAEB-B9F6ABFA50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7702229"/>
              </p:ext>
            </p:extLst>
          </p:nvPr>
        </p:nvGraphicFramePr>
        <p:xfrm>
          <a:off x="-892629" y="-914400"/>
          <a:ext cx="8382000" cy="7772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DF353DCB-5415-A45D-6F29-84D64DA25DC2}"/>
              </a:ext>
            </a:extLst>
          </p:cNvPr>
          <p:cNvSpPr txBox="1"/>
          <p:nvPr/>
        </p:nvSpPr>
        <p:spPr>
          <a:xfrm>
            <a:off x="7863717" y="1228397"/>
            <a:ext cx="388620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1. Angel Investment</a:t>
            </a:r>
          </a:p>
          <a:p>
            <a:r>
              <a:rPr lang="en-IN" sz="2000" dirty="0"/>
              <a:t>-Amount obtained through other investors</a:t>
            </a:r>
          </a:p>
          <a:p>
            <a:endParaRPr lang="en-IN" sz="2000" dirty="0"/>
          </a:p>
          <a:p>
            <a:r>
              <a:rPr lang="en-IN" sz="2400" b="1" dirty="0"/>
              <a:t>2. Campaigns</a:t>
            </a:r>
            <a:r>
              <a:rPr lang="en-IN" sz="2000" dirty="0"/>
              <a:t> </a:t>
            </a:r>
          </a:p>
          <a:p>
            <a:pPr marL="285750" indent="-285750">
              <a:buFontTx/>
              <a:buChar char="-"/>
            </a:pPr>
            <a:r>
              <a:rPr lang="en-IN" sz="2000" dirty="0"/>
              <a:t>Revenue obtained from online campaigns</a:t>
            </a:r>
          </a:p>
          <a:p>
            <a:pPr marL="285750" indent="-285750">
              <a:buFontTx/>
              <a:buChar char="-"/>
            </a:pPr>
            <a:endParaRPr lang="en-IN" sz="2000" dirty="0"/>
          </a:p>
          <a:p>
            <a:r>
              <a:rPr lang="en-IN" sz="2400" b="1" dirty="0"/>
              <a:t>3. Cash </a:t>
            </a:r>
          </a:p>
          <a:p>
            <a:pPr marL="342900" indent="-342900">
              <a:buFontTx/>
              <a:buChar char="-"/>
            </a:pPr>
            <a:r>
              <a:rPr lang="en-IN" sz="2000" dirty="0"/>
              <a:t>Liquid cash we have on hand</a:t>
            </a:r>
          </a:p>
          <a:p>
            <a:pPr marL="342900" indent="-342900">
              <a:buFontTx/>
              <a:buChar char="-"/>
            </a:pPr>
            <a:endParaRPr lang="en-IN" sz="2000" dirty="0"/>
          </a:p>
          <a:p>
            <a:r>
              <a:rPr lang="en-IN" sz="2400" b="1" dirty="0"/>
              <a:t>4. Others</a:t>
            </a:r>
            <a:endParaRPr lang="en-IN" sz="2000" b="1" dirty="0"/>
          </a:p>
          <a:p>
            <a:endParaRPr lang="en-IN" sz="2000" dirty="0"/>
          </a:p>
          <a:p>
            <a:r>
              <a:rPr lang="en-IN" sz="3200" dirty="0">
                <a:solidFill>
                  <a:srgbClr val="FF0000"/>
                </a:solidFill>
              </a:rPr>
              <a:t>Total = 90 Lakhs</a:t>
            </a:r>
          </a:p>
        </p:txBody>
      </p:sp>
      <p:graphicFrame>
        <p:nvGraphicFramePr>
          <p:cNvPr id="43" name="Chart 42" title="Funding Chart">
            <a:extLst>
              <a:ext uri="{FF2B5EF4-FFF2-40B4-BE49-F238E27FC236}">
                <a16:creationId xmlns:a16="http://schemas.microsoft.com/office/drawing/2014/main" id="{A285D79F-2270-8D90-F2E6-E483D65E70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2521255"/>
              </p:ext>
            </p:extLst>
          </p:nvPr>
        </p:nvGraphicFramePr>
        <p:xfrm>
          <a:off x="512080" y="662424"/>
          <a:ext cx="5946928" cy="5334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FBC6B716-AA03-F58A-C177-04F71BB719D1}"/>
              </a:ext>
            </a:extLst>
          </p:cNvPr>
          <p:cNvSpPr txBox="1"/>
          <p:nvPr/>
        </p:nvSpPr>
        <p:spPr>
          <a:xfrm>
            <a:off x="7489371" y="132202"/>
            <a:ext cx="457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 dirty="0"/>
              <a:t>SEED FUNDING</a:t>
            </a:r>
          </a:p>
        </p:txBody>
      </p:sp>
    </p:spTree>
    <p:extLst>
      <p:ext uri="{BB962C8B-B14F-4D97-AF65-F5344CB8AC3E}">
        <p14:creationId xmlns:p14="http://schemas.microsoft.com/office/powerpoint/2010/main" val="3220341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row of trees growing in a line&#10;&#10;Description automatically generated">
            <a:extLst>
              <a:ext uri="{FF2B5EF4-FFF2-40B4-BE49-F238E27FC236}">
                <a16:creationId xmlns:a16="http://schemas.microsoft.com/office/drawing/2014/main" id="{4851116A-077C-620E-C2CB-A99083E6703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-4272"/>
            <a:ext cx="12192000" cy="89984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3CBB1C-B36D-5DD0-CF8A-9BB858816C3D}"/>
              </a:ext>
            </a:extLst>
          </p:cNvPr>
          <p:cNvSpPr txBox="1"/>
          <p:nvPr/>
        </p:nvSpPr>
        <p:spPr>
          <a:xfrm>
            <a:off x="2894682" y="96264"/>
            <a:ext cx="60978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tx1"/>
                </a:solidFill>
              </a:rPr>
              <a:t>GROWTH STRATEGY</a:t>
            </a:r>
            <a:endParaRPr lang="en-IN" sz="4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CA4FB8-41F3-CDFC-40A4-2E88879DCF18}"/>
              </a:ext>
            </a:extLst>
          </p:cNvPr>
          <p:cNvSpPr txBox="1"/>
          <p:nvPr/>
        </p:nvSpPr>
        <p:spPr>
          <a:xfrm>
            <a:off x="5637882" y="927261"/>
            <a:ext cx="60978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2000" dirty="0">
                <a:solidFill>
                  <a:schemeClr val="tx1"/>
                </a:solidFill>
              </a:rPr>
              <a:t>How we’ll scale in the future 2025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07015DB-7611-00B9-D244-977B2969CB29}"/>
              </a:ext>
            </a:extLst>
          </p:cNvPr>
          <p:cNvSpPr txBox="1">
            <a:spLocks/>
          </p:cNvSpPr>
          <p:nvPr/>
        </p:nvSpPr>
        <p:spPr>
          <a:xfrm>
            <a:off x="1276350" y="2541304"/>
            <a:ext cx="1725930" cy="3651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January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2EA5AD23-3DFD-2B72-580E-E715611D5E53}"/>
              </a:ext>
            </a:extLst>
          </p:cNvPr>
          <p:cNvSpPr txBox="1">
            <a:spLocks/>
          </p:cNvSpPr>
          <p:nvPr/>
        </p:nvSpPr>
        <p:spPr>
          <a:xfrm>
            <a:off x="2959645" y="2583339"/>
            <a:ext cx="1725930" cy="3651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February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CA809BB1-0860-18ED-BC9D-BFBA93D9D05B}"/>
              </a:ext>
            </a:extLst>
          </p:cNvPr>
          <p:cNvSpPr txBox="1">
            <a:spLocks/>
          </p:cNvSpPr>
          <p:nvPr/>
        </p:nvSpPr>
        <p:spPr>
          <a:xfrm>
            <a:off x="4559971" y="2583339"/>
            <a:ext cx="1725930" cy="3651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March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F405DE8-31B6-45B4-681A-696A0729EBB3}"/>
              </a:ext>
            </a:extLst>
          </p:cNvPr>
          <p:cNvSpPr txBox="1">
            <a:spLocks/>
          </p:cNvSpPr>
          <p:nvPr/>
        </p:nvSpPr>
        <p:spPr>
          <a:xfrm>
            <a:off x="6096000" y="2594920"/>
            <a:ext cx="1725930" cy="3651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April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4769EAF0-DB8C-FEF5-3F25-DC108735C85B}"/>
              </a:ext>
            </a:extLst>
          </p:cNvPr>
          <p:cNvSpPr txBox="1">
            <a:spLocks/>
          </p:cNvSpPr>
          <p:nvPr/>
        </p:nvSpPr>
        <p:spPr>
          <a:xfrm>
            <a:off x="7550658" y="2592589"/>
            <a:ext cx="1725930" cy="3651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May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BEDEE35-BA33-5ED8-8793-36F043CC1627}"/>
              </a:ext>
            </a:extLst>
          </p:cNvPr>
          <p:cNvSpPr txBox="1">
            <a:spLocks/>
          </p:cNvSpPr>
          <p:nvPr/>
        </p:nvSpPr>
        <p:spPr>
          <a:xfrm>
            <a:off x="9130121" y="2613421"/>
            <a:ext cx="1725930" cy="3651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June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9522561B-6C36-2E1D-D0CA-8E06BD66E31D}"/>
              </a:ext>
            </a:extLst>
          </p:cNvPr>
          <p:cNvSpPr txBox="1">
            <a:spLocks/>
          </p:cNvSpPr>
          <p:nvPr/>
        </p:nvSpPr>
        <p:spPr>
          <a:xfrm>
            <a:off x="3986738" y="2906418"/>
            <a:ext cx="2178858" cy="14122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Develop a user-friendly interface and launch the app on various app stores for users.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2F4F72B0-BEE9-07E9-663A-AB61CB73C399}"/>
              </a:ext>
            </a:extLst>
          </p:cNvPr>
          <p:cNvSpPr txBox="1">
            <a:spLocks/>
          </p:cNvSpPr>
          <p:nvPr/>
        </p:nvSpPr>
        <p:spPr>
          <a:xfrm>
            <a:off x="7550658" y="2997980"/>
            <a:ext cx="2178858" cy="11161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Build relations and collaborations with more local stores.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A473D04-C969-0765-388B-25DCAF4D91F7}"/>
              </a:ext>
            </a:extLst>
          </p:cNvPr>
          <p:cNvSpPr txBox="1">
            <a:spLocks/>
          </p:cNvSpPr>
          <p:nvPr/>
        </p:nvSpPr>
        <p:spPr>
          <a:xfrm>
            <a:off x="1276350" y="4705258"/>
            <a:ext cx="1725930" cy="3651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July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51408C6F-576A-F899-604D-BC3B29B617EF}"/>
              </a:ext>
            </a:extLst>
          </p:cNvPr>
          <p:cNvSpPr txBox="1">
            <a:spLocks/>
          </p:cNvSpPr>
          <p:nvPr/>
        </p:nvSpPr>
        <p:spPr>
          <a:xfrm>
            <a:off x="2844927" y="4705258"/>
            <a:ext cx="1725930" cy="3651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August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5A3E2F7-14C1-E46D-6217-70E87E39DEB9}"/>
              </a:ext>
            </a:extLst>
          </p:cNvPr>
          <p:cNvSpPr txBox="1">
            <a:spLocks/>
          </p:cNvSpPr>
          <p:nvPr/>
        </p:nvSpPr>
        <p:spPr>
          <a:xfrm>
            <a:off x="4413504" y="4705258"/>
            <a:ext cx="1725930" cy="3651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September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320F8679-5C3F-EC3C-4922-97CF03F1085C}"/>
              </a:ext>
            </a:extLst>
          </p:cNvPr>
          <p:cNvSpPr txBox="1">
            <a:spLocks/>
          </p:cNvSpPr>
          <p:nvPr/>
        </p:nvSpPr>
        <p:spPr>
          <a:xfrm>
            <a:off x="5982081" y="4705258"/>
            <a:ext cx="1725930" cy="3651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October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5A1B8DB1-5280-0DA4-7081-235F7F04F65E}"/>
              </a:ext>
            </a:extLst>
          </p:cNvPr>
          <p:cNvSpPr txBox="1">
            <a:spLocks/>
          </p:cNvSpPr>
          <p:nvPr/>
        </p:nvSpPr>
        <p:spPr>
          <a:xfrm>
            <a:off x="7550658" y="4705258"/>
            <a:ext cx="1725930" cy="3651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November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663F959E-6353-3640-0DB7-ABC73E488968}"/>
              </a:ext>
            </a:extLst>
          </p:cNvPr>
          <p:cNvSpPr txBox="1">
            <a:spLocks/>
          </p:cNvSpPr>
          <p:nvPr/>
        </p:nvSpPr>
        <p:spPr>
          <a:xfrm>
            <a:off x="9130121" y="4705258"/>
            <a:ext cx="1725930" cy="3651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December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6CC52C78-60C2-3699-4757-EF8318300ECB}"/>
              </a:ext>
            </a:extLst>
          </p:cNvPr>
          <p:cNvSpPr txBox="1">
            <a:spLocks/>
          </p:cNvSpPr>
          <p:nvPr/>
        </p:nvSpPr>
        <p:spPr>
          <a:xfrm>
            <a:off x="5637882" y="5176788"/>
            <a:ext cx="2481549" cy="15849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dirty="0"/>
              <a:t>Gather feedback from the retail community and customers to expand the availability and reach of the product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25BC12D-9E0B-94B8-E095-4A63A41074A3}"/>
              </a:ext>
            </a:extLst>
          </p:cNvPr>
          <p:cNvCxnSpPr/>
          <p:nvPr/>
        </p:nvCxnSpPr>
        <p:spPr>
          <a:xfrm>
            <a:off x="1292179" y="2541304"/>
            <a:ext cx="8881202" cy="0"/>
          </a:xfrm>
          <a:prstGeom prst="line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F77C2E3-CC0A-780C-C1AF-DF5300E68AE9}"/>
              </a:ext>
            </a:extLst>
          </p:cNvPr>
          <p:cNvCxnSpPr>
            <a:cxnSpLocks/>
          </p:cNvCxnSpPr>
          <p:nvPr/>
        </p:nvCxnSpPr>
        <p:spPr>
          <a:xfrm>
            <a:off x="1292179" y="4694241"/>
            <a:ext cx="8991370" cy="0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886E9A-5531-B7FF-4CC5-BCF9A74E4B38}"/>
              </a:ext>
            </a:extLst>
          </p:cNvPr>
          <p:cNvSpPr txBox="1"/>
          <p:nvPr/>
        </p:nvSpPr>
        <p:spPr>
          <a:xfrm>
            <a:off x="661370" y="2874366"/>
            <a:ext cx="21292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Based on the past 12 months’ market research make conclusions and make ready to launch the product</a:t>
            </a:r>
          </a:p>
        </p:txBody>
      </p:sp>
    </p:spTree>
    <p:extLst>
      <p:ext uri="{BB962C8B-B14F-4D97-AF65-F5344CB8AC3E}">
        <p14:creationId xmlns:p14="http://schemas.microsoft.com/office/powerpoint/2010/main" val="188401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mputer code with a lock&#10;&#10;Description automatically generated">
            <a:extLst>
              <a:ext uri="{FF2B5EF4-FFF2-40B4-BE49-F238E27FC236}">
                <a16:creationId xmlns:a16="http://schemas.microsoft.com/office/drawing/2014/main" id="{56C1BD4B-8B84-B8E0-CBFF-57963D9C609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42570" y="1"/>
            <a:ext cx="1223457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D62C62C-5AA2-E5E3-F835-7370E8B4EE68}"/>
              </a:ext>
            </a:extLst>
          </p:cNvPr>
          <p:cNvSpPr/>
          <p:nvPr/>
        </p:nvSpPr>
        <p:spPr>
          <a:xfrm>
            <a:off x="611708" y="929214"/>
            <a:ext cx="788999" cy="517064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</a:t>
            </a:r>
          </a:p>
          <a:p>
            <a:pPr algn="ctr"/>
            <a:r>
              <a:rPr lang="en-US" sz="6600" b="1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Y</a:t>
            </a:r>
          </a:p>
          <a:p>
            <a:pPr algn="ctr"/>
            <a:r>
              <a:rPr lang="en-US" sz="6600" b="1" cap="none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</a:t>
            </a:r>
          </a:p>
          <a:p>
            <a:pPr algn="ctr"/>
            <a:r>
              <a:rPr lang="en-US" sz="6600" b="1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</a:t>
            </a:r>
          </a:p>
          <a:p>
            <a:pPr algn="ctr"/>
            <a:r>
              <a:rPr lang="en-US" sz="6600" b="1" cap="none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5E6FF6-2E6B-43EE-0375-F2E08B3BBFB7}"/>
              </a:ext>
            </a:extLst>
          </p:cNvPr>
          <p:cNvSpPr/>
          <p:nvPr/>
        </p:nvSpPr>
        <p:spPr>
          <a:xfrm>
            <a:off x="1516491" y="554641"/>
            <a:ext cx="808235" cy="618630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</a:t>
            </a:r>
          </a:p>
          <a:p>
            <a:pPr algn="ctr"/>
            <a:r>
              <a:rPr lang="en-US" sz="6600" b="1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</a:t>
            </a:r>
          </a:p>
          <a:p>
            <a:pPr algn="ctr"/>
            <a:r>
              <a:rPr lang="en-US" sz="6600" b="1" cap="none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</a:t>
            </a:r>
          </a:p>
          <a:p>
            <a:pPr algn="ctr"/>
            <a:r>
              <a:rPr lang="en-US" sz="6600" b="1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H</a:t>
            </a:r>
          </a:p>
          <a:p>
            <a:pPr algn="ctr"/>
            <a:r>
              <a:rPr lang="en-US" sz="6600" b="1" cap="none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</a:t>
            </a:r>
          </a:p>
          <a:p>
            <a:pPr algn="ctr"/>
            <a:r>
              <a:rPr lang="en-US" sz="6600" b="1" spc="50" dirty="0">
                <a:ln w="0"/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</a:t>
            </a:r>
            <a:endParaRPr lang="en-US" sz="6600" b="1" cap="none" spc="50" dirty="0">
              <a:ln w="0"/>
              <a:solidFill>
                <a:schemeClr val="accent2">
                  <a:lumMod val="7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3" name="Graphic 2" descr="Coins outline">
            <a:extLst>
              <a:ext uri="{FF2B5EF4-FFF2-40B4-BE49-F238E27FC236}">
                <a16:creationId xmlns:a16="http://schemas.microsoft.com/office/drawing/2014/main" id="{6D7AF9DE-C33F-86FD-5551-DE5B978D6A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56242" y="472014"/>
            <a:ext cx="1574500" cy="1574500"/>
          </a:xfrm>
          <a:prstGeom prst="rect">
            <a:avLst/>
          </a:prstGeom>
        </p:spPr>
      </p:pic>
      <p:pic>
        <p:nvPicPr>
          <p:cNvPr id="5" name="Graphic 4" descr="Vlog with solid fill">
            <a:extLst>
              <a:ext uri="{FF2B5EF4-FFF2-40B4-BE49-F238E27FC236}">
                <a16:creationId xmlns:a16="http://schemas.microsoft.com/office/drawing/2014/main" id="{F6D36D9A-2353-FE3C-F89D-D4D2EE949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01482" y="4994776"/>
            <a:ext cx="1391210" cy="1391210"/>
          </a:xfrm>
          <a:prstGeom prst="rect">
            <a:avLst/>
          </a:prstGeom>
        </p:spPr>
      </p:pic>
      <p:pic>
        <p:nvPicPr>
          <p:cNvPr id="10" name="Graphic 9" descr="Cycle with people with solid fill">
            <a:extLst>
              <a:ext uri="{FF2B5EF4-FFF2-40B4-BE49-F238E27FC236}">
                <a16:creationId xmlns:a16="http://schemas.microsoft.com/office/drawing/2014/main" id="{7BA3802F-0C54-E6A2-9F7D-E7D6DB33D4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77227" y="2518527"/>
            <a:ext cx="1574500" cy="157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65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hand touching a digital screen&#10;&#10;Description automatically generated">
            <a:extLst>
              <a:ext uri="{FF2B5EF4-FFF2-40B4-BE49-F238E27FC236}">
                <a16:creationId xmlns:a16="http://schemas.microsoft.com/office/drawing/2014/main" id="{CB29B6C1-348E-DFAA-8D80-0581AC9B5E7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39882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14EECC-44D0-309D-866E-4CD269840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4" y="261258"/>
            <a:ext cx="3624942" cy="3536610"/>
          </a:xfrm>
        </p:spPr>
        <p:txBody>
          <a:bodyPr>
            <a:noAutofit/>
          </a:bodyPr>
          <a:lstStyle/>
          <a:p>
            <a:r>
              <a:rPr lang="en-IN" sz="6000" b="1"/>
              <a:t>CYBER RIGHTS </a:t>
            </a:r>
            <a:br>
              <a:rPr lang="en-IN" sz="6000" b="1"/>
            </a:br>
            <a:r>
              <a:rPr lang="en-IN" sz="6000" b="1"/>
              <a:t>E-Grocery USERS</a:t>
            </a:r>
            <a:endParaRPr lang="en-IN" sz="6000" b="1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A1D36EF-5A46-CAAC-C37A-B8777911D1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5740556"/>
              </p:ext>
            </p:extLst>
          </p:nvPr>
        </p:nvGraphicFramePr>
        <p:xfrm>
          <a:off x="3868056" y="86118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ED5D7144-92D5-EEC2-0DD2-B480308145C7}"/>
              </a:ext>
            </a:extLst>
          </p:cNvPr>
          <p:cNvSpPr/>
          <p:nvPr/>
        </p:nvSpPr>
        <p:spPr>
          <a:xfrm>
            <a:off x="-38101" y="5929116"/>
            <a:ext cx="12475029" cy="63980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7602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hand holding a bag and a credit card&#10;&#10;Description automatically generated">
            <a:extLst>
              <a:ext uri="{FF2B5EF4-FFF2-40B4-BE49-F238E27FC236}">
                <a16:creationId xmlns:a16="http://schemas.microsoft.com/office/drawing/2014/main" id="{3B7F8362-F43D-8F21-8D65-0084DBF91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632" r="3250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BA786-723E-1321-AB4A-F67EA4B7B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IN" sz="4000"/>
              <a:t>EMERGENCE OF THE CONCEPT OF E-GROCERY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0179E-E2FD-7249-391D-02A739DF1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772" y="2434201"/>
            <a:ext cx="4257618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>
                <a:latin typeface="Google Sans"/>
              </a:rPr>
              <a:t>This </a:t>
            </a:r>
            <a:r>
              <a:rPr lang="en-US" sz="1900" dirty="0">
                <a:solidFill>
                  <a:srgbClr val="FF0000"/>
                </a:solidFill>
                <a:latin typeface="Google Sans"/>
              </a:rPr>
              <a:t>business model started in the late 90s and early 20s</a:t>
            </a:r>
            <a:r>
              <a:rPr lang="en-US" sz="1900" dirty="0">
                <a:latin typeface="Google Sans"/>
              </a:rPr>
              <a:t>. Some of the earliest have been mentioned below:-</a:t>
            </a:r>
            <a:endParaRPr lang="en-US" sz="1900" b="0" i="0" dirty="0">
              <a:effectLst/>
              <a:latin typeface="Google Sans"/>
            </a:endParaRPr>
          </a:p>
          <a:p>
            <a:pPr marL="514350" indent="-514350">
              <a:buFont typeface="+mj-lt"/>
              <a:buAutoNum type="alphaLcParenR"/>
            </a:pPr>
            <a:r>
              <a:rPr lang="en-US" sz="1900" dirty="0">
                <a:latin typeface="Google Sans"/>
              </a:rPr>
              <a:t>British company introduced the first online grocery delivery called </a:t>
            </a:r>
            <a:r>
              <a:rPr lang="en-US" sz="1900" dirty="0">
                <a:solidFill>
                  <a:srgbClr val="FF0000"/>
                </a:solidFill>
                <a:latin typeface="Google Sans"/>
              </a:rPr>
              <a:t>TESCO in 1996</a:t>
            </a:r>
            <a:r>
              <a:rPr lang="en-US" sz="1900" dirty="0">
                <a:latin typeface="Google Sans"/>
              </a:rPr>
              <a:t>. And after that, Ocado started in 2002 with the same business model.</a:t>
            </a:r>
          </a:p>
          <a:p>
            <a:pPr marL="514350" indent="-514350">
              <a:buFont typeface="+mj-lt"/>
              <a:buAutoNum type="alphaLcParenR"/>
            </a:pPr>
            <a:r>
              <a:rPr lang="en-US" sz="1900" b="0" i="0" dirty="0">
                <a:effectLst/>
                <a:latin typeface="Google Sans"/>
              </a:rPr>
              <a:t>Later in the US </a:t>
            </a:r>
            <a:r>
              <a:rPr lang="en-US" sz="1900" dirty="0">
                <a:latin typeface="Google Sans"/>
              </a:rPr>
              <a:t>this business was started by </a:t>
            </a:r>
            <a:r>
              <a:rPr lang="en-US" sz="1900" dirty="0">
                <a:solidFill>
                  <a:srgbClr val="FF0000"/>
                </a:solidFill>
                <a:latin typeface="Google Sans"/>
              </a:rPr>
              <a:t>Peapod in 1996 </a:t>
            </a:r>
            <a:r>
              <a:rPr lang="en-US" sz="1900" dirty="0">
                <a:latin typeface="Google Sans"/>
              </a:rPr>
              <a:t>and </a:t>
            </a:r>
            <a:r>
              <a:rPr lang="en-US" sz="1900" dirty="0">
                <a:solidFill>
                  <a:srgbClr val="FF0000"/>
                </a:solidFill>
                <a:latin typeface="Google Sans"/>
              </a:rPr>
              <a:t>Fresh Direct in 2002.</a:t>
            </a:r>
            <a:endParaRPr lang="en-US" sz="1900" b="0" i="0" dirty="0">
              <a:solidFill>
                <a:srgbClr val="FF0000"/>
              </a:solidFill>
              <a:effectLst/>
              <a:latin typeface="Google San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E2E9C4-B2FE-AED6-4D40-AB78A9135C88}"/>
              </a:ext>
            </a:extLst>
          </p:cNvPr>
          <p:cNvSpPr/>
          <p:nvPr/>
        </p:nvSpPr>
        <p:spPr>
          <a:xfrm>
            <a:off x="-251830" y="-132087"/>
            <a:ext cx="566057" cy="6999514"/>
          </a:xfrm>
          <a:prstGeom prst="rect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8343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finger placing a dice on a table&#10;&#10;Description automatically generated">
            <a:extLst>
              <a:ext uri="{FF2B5EF4-FFF2-40B4-BE49-F238E27FC236}">
                <a16:creationId xmlns:a16="http://schemas.microsoft.com/office/drawing/2014/main" id="{0E48364C-8B11-AD58-C1CA-9C9B1D721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" y="-1311007"/>
            <a:ext cx="12192000" cy="326258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44A7D7-E5BD-8DAC-E374-3A7279F2C1F8}"/>
              </a:ext>
            </a:extLst>
          </p:cNvPr>
          <p:cNvSpPr/>
          <p:nvPr/>
        </p:nvSpPr>
        <p:spPr>
          <a:xfrm>
            <a:off x="2973323" y="1092041"/>
            <a:ext cx="66784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gency FB" panose="020B0503020202020204" pitchFamily="34" charset="0"/>
                <a:cs typeface="Aharoni" panose="020F0502020204030204" pitchFamily="2" charset="-79"/>
              </a:rPr>
              <a:t>DUAL ROLE OF TECHNOLOGY</a:t>
            </a:r>
          </a:p>
        </p:txBody>
      </p:sp>
      <p:sp>
        <p:nvSpPr>
          <p:cNvPr id="5" name="Rectangle: Top Corners Snipped 4">
            <a:extLst>
              <a:ext uri="{FF2B5EF4-FFF2-40B4-BE49-F238E27FC236}">
                <a16:creationId xmlns:a16="http://schemas.microsoft.com/office/drawing/2014/main" id="{C75D74AF-8833-8184-8A4C-799C534A4527}"/>
              </a:ext>
            </a:extLst>
          </p:cNvPr>
          <p:cNvSpPr/>
          <p:nvPr/>
        </p:nvSpPr>
        <p:spPr>
          <a:xfrm>
            <a:off x="492692" y="2079169"/>
            <a:ext cx="5159566" cy="4685185"/>
          </a:xfrm>
          <a:prstGeom prst="snip2Same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Enhancing cyber rights</a:t>
            </a:r>
          </a:p>
          <a:p>
            <a:pPr algn="ctr"/>
            <a:endParaRPr lang="en-IN" dirty="0"/>
          </a:p>
          <a:p>
            <a:pPr algn="ctr"/>
            <a:r>
              <a:rPr lang="en-IN" dirty="0"/>
              <a:t>1. Encryption of data,  protect the sensitive information. </a:t>
            </a:r>
          </a:p>
          <a:p>
            <a:pPr algn="ctr"/>
            <a:endParaRPr lang="en-IN" dirty="0"/>
          </a:p>
          <a:p>
            <a:pPr algn="ctr"/>
            <a:r>
              <a:rPr lang="en-IN" dirty="0"/>
              <a:t>2. Biometric authentication like fingerprint or face recognition enhances security.</a:t>
            </a:r>
          </a:p>
          <a:p>
            <a:pPr algn="ctr"/>
            <a:endParaRPr lang="en-IN" dirty="0"/>
          </a:p>
          <a:p>
            <a:pPr algn="ctr"/>
            <a:r>
              <a:rPr lang="en-IN" dirty="0"/>
              <a:t>3. Informed consent of users in terms of data collection, use, and sharing. </a:t>
            </a:r>
          </a:p>
          <a:p>
            <a:pPr algn="ctr"/>
            <a:endParaRPr lang="en-IN" dirty="0"/>
          </a:p>
          <a:p>
            <a:pPr algn="ctr"/>
            <a:endParaRPr lang="en-IN" dirty="0"/>
          </a:p>
          <a:p>
            <a:pPr algn="ctr"/>
            <a:endParaRPr lang="en-IN" dirty="0"/>
          </a:p>
        </p:txBody>
      </p:sp>
      <p:sp>
        <p:nvSpPr>
          <p:cNvPr id="6" name="Rectangle: Top Corners Snipped 5">
            <a:extLst>
              <a:ext uri="{FF2B5EF4-FFF2-40B4-BE49-F238E27FC236}">
                <a16:creationId xmlns:a16="http://schemas.microsoft.com/office/drawing/2014/main" id="{B020B68B-B70B-4A53-BB64-CA415955E4D3}"/>
              </a:ext>
            </a:extLst>
          </p:cNvPr>
          <p:cNvSpPr/>
          <p:nvPr/>
        </p:nvSpPr>
        <p:spPr>
          <a:xfrm>
            <a:off x="6672943" y="2079171"/>
            <a:ext cx="5412561" cy="4685186"/>
          </a:xfrm>
          <a:prstGeom prst="snip2Same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Threats to Cyber Rights</a:t>
            </a:r>
          </a:p>
          <a:p>
            <a:pPr algn="ctr"/>
            <a:endParaRPr lang="en-IN" dirty="0"/>
          </a:p>
          <a:p>
            <a:pPr marL="342900" indent="-342900" algn="ctr">
              <a:buAutoNum type="arabicPeriod"/>
            </a:pPr>
            <a:r>
              <a:rPr lang="en-IN" dirty="0"/>
              <a:t>Surveillance tool to monitor the user </a:t>
            </a:r>
            <a:r>
              <a:rPr lang="en-IN" dirty="0" err="1"/>
              <a:t>behavior</a:t>
            </a:r>
            <a:r>
              <a:rPr lang="en-IN" dirty="0"/>
              <a:t> and pattern.</a:t>
            </a:r>
          </a:p>
          <a:p>
            <a:pPr marL="342900" indent="-342900" algn="ctr">
              <a:buAutoNum type="arabicPeriod"/>
            </a:pPr>
            <a:endParaRPr lang="en-IN" dirty="0"/>
          </a:p>
          <a:p>
            <a:pPr marL="342900" indent="-342900" algn="ctr">
              <a:buAutoNum type="arabicPeriod"/>
            </a:pPr>
            <a:r>
              <a:rPr lang="en-IN" dirty="0"/>
              <a:t>Algorithmic bias leads to discrimination between the users and recommending products based on pricing or ability.</a:t>
            </a:r>
          </a:p>
          <a:p>
            <a:pPr marL="342900" indent="-342900" algn="ctr">
              <a:buAutoNum type="arabicPeriod"/>
            </a:pPr>
            <a:endParaRPr lang="en-IN" dirty="0"/>
          </a:p>
          <a:p>
            <a:pPr marL="342900" indent="-342900" algn="ctr">
              <a:buAutoNum type="arabicPeriod"/>
            </a:pPr>
            <a:r>
              <a:rPr lang="en-IN" dirty="0"/>
              <a:t>Data breaches in terms of identity theft and financial loss.</a:t>
            </a:r>
          </a:p>
          <a:p>
            <a:pPr marL="342900" indent="-342900" algn="ctr">
              <a:buAutoNum type="arabicPeriod"/>
            </a:pPr>
            <a:endParaRPr lang="en-IN" dirty="0"/>
          </a:p>
          <a:p>
            <a:pPr marL="342900" indent="-342900" algn="ctr">
              <a:buAutoNum type="arabicPeriod"/>
            </a:pPr>
            <a:r>
              <a:rPr lang="en-IN" dirty="0"/>
              <a:t>Targeted advertising violates the right to privacy.</a:t>
            </a:r>
          </a:p>
        </p:txBody>
      </p:sp>
    </p:spTree>
    <p:extLst>
      <p:ext uri="{BB962C8B-B14F-4D97-AF65-F5344CB8AC3E}">
        <p14:creationId xmlns:p14="http://schemas.microsoft.com/office/powerpoint/2010/main" val="1360047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ircular object with text&#10;&#10;Description automatically generated">
            <a:extLst>
              <a:ext uri="{FF2B5EF4-FFF2-40B4-BE49-F238E27FC236}">
                <a16:creationId xmlns:a16="http://schemas.microsoft.com/office/drawing/2014/main" id="{19843218-ECF6-7572-366F-02799672AD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5097" y="1507385"/>
            <a:ext cx="7266542" cy="51666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4E95A4-F3BF-92DC-73A3-8DEA78B0F1C6}"/>
              </a:ext>
            </a:extLst>
          </p:cNvPr>
          <p:cNvSpPr txBox="1"/>
          <p:nvPr/>
        </p:nvSpPr>
        <p:spPr>
          <a:xfrm>
            <a:off x="0" y="183946"/>
            <a:ext cx="101885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4400" b="1" dirty="0"/>
              <a:t>COMPANIES AND PRODUCT</a:t>
            </a:r>
          </a:p>
          <a:p>
            <a:r>
              <a:rPr lang="en-IN" sz="3600" b="1" dirty="0"/>
              <a:t>                     - Enhancing Rights vs Exploiting Rights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D913CE-75E0-5378-01A4-6C8A6179FED8}"/>
              </a:ext>
            </a:extLst>
          </p:cNvPr>
          <p:cNvSpPr txBox="1"/>
          <p:nvPr/>
        </p:nvSpPr>
        <p:spPr>
          <a:xfrm>
            <a:off x="198304" y="1872740"/>
            <a:ext cx="77118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dirty="0"/>
              <a:t>Privacy-focused E-Grocery platforms </a:t>
            </a:r>
            <a:r>
              <a:rPr lang="en-IN" dirty="0"/>
              <a:t>– Our company give priority to user privacy and data protection by using strong encryption and its implementation.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dirty="0"/>
              <a:t>Voice – Ordering </a:t>
            </a:r>
            <a:r>
              <a:rPr lang="en-IN" dirty="0"/>
              <a:t>– We have  “voice ordering” feature improves accessibility.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dirty="0"/>
              <a:t>Secure Payment Solution </a:t>
            </a:r>
            <a:r>
              <a:rPr lang="en-IN" dirty="0"/>
              <a:t>– </a:t>
            </a:r>
            <a:r>
              <a:rPr lang="en-IN" dirty="0" err="1"/>
              <a:t>Razorpay</a:t>
            </a:r>
            <a:r>
              <a:rPr lang="en-IN" dirty="0"/>
              <a:t> and Paytm emphasize protection against payment fraud and smooth financial transactions.</a:t>
            </a:r>
          </a:p>
          <a:p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dirty="0"/>
              <a:t>Ethical AI and Algorithmic Fairness </a:t>
            </a:r>
            <a:r>
              <a:rPr lang="en-IN" dirty="0"/>
              <a:t>– Google offers various frameworks for ethical AI, helping apps to mitigate biases.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dirty="0"/>
              <a:t>Targeted advertising companies </a:t>
            </a:r>
            <a:r>
              <a:rPr lang="en-IN" dirty="0"/>
              <a:t>– We avoid selling data to third parties threatens user privacy and is used for targeted advertisement.</a:t>
            </a:r>
          </a:p>
        </p:txBody>
      </p:sp>
      <p:pic>
        <p:nvPicPr>
          <p:cNvPr id="6" name="Picture 5" descr="A person holding a box of food&#10;&#10;Description automatically generated">
            <a:extLst>
              <a:ext uri="{FF2B5EF4-FFF2-40B4-BE49-F238E27FC236}">
                <a16:creationId xmlns:a16="http://schemas.microsoft.com/office/drawing/2014/main" id="{260E4B35-CCE9-F8A9-90F2-2A465C405D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910110" y="2024723"/>
            <a:ext cx="70485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38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ag full of food&#10;&#10;Description automatically generated">
            <a:extLst>
              <a:ext uri="{FF2B5EF4-FFF2-40B4-BE49-F238E27FC236}">
                <a16:creationId xmlns:a16="http://schemas.microsoft.com/office/drawing/2014/main" id="{5632D04F-BEE7-7F99-6280-CE18DE936B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Freeform 12">
            <a:extLst>
              <a:ext uri="{FF2B5EF4-FFF2-40B4-BE49-F238E27FC236}">
                <a16:creationId xmlns:a16="http://schemas.microsoft.com/office/drawing/2014/main" id="{522A94E1-AEBD-4286-BFF8-0711E4CD3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622650" y="5181600"/>
            <a:ext cx="9165010" cy="1174750"/>
          </a:xfrm>
          <a:custGeom>
            <a:avLst/>
            <a:gdLst>
              <a:gd name="connsiteX0" fmla="*/ 0 w 9165010"/>
              <a:gd name="connsiteY0" fmla="*/ 1073384 h 1073384"/>
              <a:gd name="connsiteX1" fmla="*/ 9165010 w 9165010"/>
              <a:gd name="connsiteY1" fmla="*/ 1073384 h 1073384"/>
              <a:gd name="connsiteX2" fmla="*/ 9165010 w 9165010"/>
              <a:gd name="connsiteY2" fmla="*/ 266817 h 1073384"/>
              <a:gd name="connsiteX3" fmla="*/ 4757604 w 9165010"/>
              <a:gd name="connsiteY3" fmla="*/ 266817 h 1073384"/>
              <a:gd name="connsiteX4" fmla="*/ 4582505 w 9165010"/>
              <a:gd name="connsiteY4" fmla="*/ 0 h 1073384"/>
              <a:gd name="connsiteX5" fmla="*/ 4407407 w 9165010"/>
              <a:gd name="connsiteY5" fmla="*/ 266817 h 1073384"/>
              <a:gd name="connsiteX6" fmla="*/ 0 w 9165010"/>
              <a:gd name="connsiteY6" fmla="*/ 266817 h 1073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5010" h="1073384">
                <a:moveTo>
                  <a:pt x="0" y="1073384"/>
                </a:moveTo>
                <a:lnTo>
                  <a:pt x="9165010" y="1073384"/>
                </a:lnTo>
                <a:lnTo>
                  <a:pt x="9165010" y="266817"/>
                </a:lnTo>
                <a:lnTo>
                  <a:pt x="4757604" y="266817"/>
                </a:lnTo>
                <a:lnTo>
                  <a:pt x="4582505" y="0"/>
                </a:lnTo>
                <a:lnTo>
                  <a:pt x="4407407" y="266817"/>
                </a:lnTo>
                <a:lnTo>
                  <a:pt x="0" y="266817"/>
                </a:lnTo>
                <a:close/>
              </a:path>
            </a:pathLst>
          </a:custGeom>
          <a:solidFill>
            <a:srgbClr val="40404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F804B0-47F8-42C2-1CB2-70824A53FD70}"/>
              </a:ext>
            </a:extLst>
          </p:cNvPr>
          <p:cNvSpPr/>
          <p:nvPr/>
        </p:nvSpPr>
        <p:spPr>
          <a:xfrm>
            <a:off x="1771650" y="5254391"/>
            <a:ext cx="8867012" cy="77493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0" cap="none" spc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THANKYOU</a:t>
            </a:r>
          </a:p>
        </p:txBody>
      </p:sp>
    </p:spTree>
    <p:extLst>
      <p:ext uri="{BB962C8B-B14F-4D97-AF65-F5344CB8AC3E}">
        <p14:creationId xmlns:p14="http://schemas.microsoft.com/office/powerpoint/2010/main" val="1140073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A phone with food flying out of it&#10;&#10;Description automatically generated">
            <a:extLst>
              <a:ext uri="{FF2B5EF4-FFF2-40B4-BE49-F238E27FC236}">
                <a16:creationId xmlns:a16="http://schemas.microsoft.com/office/drawing/2014/main" id="{AEDC969C-D87A-F2BF-9325-C0E341E98F6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" y="3681324"/>
            <a:ext cx="8099935" cy="42508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B76C47-B44E-B5A5-E5C5-FB23F6711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745" y="4759211"/>
            <a:ext cx="5094515" cy="1690688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INDIAN E-COMMERCE MARKET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3EF15-4D19-3BAA-0AC5-12CECF92FA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6964" y="4624138"/>
            <a:ext cx="5747656" cy="1960835"/>
          </a:xfrm>
        </p:spPr>
        <p:txBody>
          <a:bodyPr>
            <a:normAutofit/>
          </a:bodyPr>
          <a:lstStyle/>
          <a:p>
            <a:r>
              <a:rPr lang="en-US" sz="2000" b="0" i="0" dirty="0">
                <a:solidFill>
                  <a:srgbClr val="1F1F1F"/>
                </a:solidFill>
                <a:effectLst/>
                <a:latin typeface="Google Sans"/>
              </a:rPr>
              <a:t>The 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Google Sans"/>
              </a:rPr>
              <a:t>market value of </a:t>
            </a:r>
            <a:r>
              <a:rPr lang="en-US" sz="2000" b="0" i="0" dirty="0">
                <a:solidFill>
                  <a:srgbClr val="1F1F1F"/>
                </a:solidFill>
                <a:effectLst/>
                <a:latin typeface="Google Sans"/>
              </a:rPr>
              <a:t>online groceries across India was over 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Google Sans"/>
              </a:rPr>
              <a:t>669 billion Indian rupees </a:t>
            </a:r>
            <a:r>
              <a:rPr lang="en-US" sz="2000" b="0" i="0" dirty="0">
                <a:solidFill>
                  <a:srgbClr val="1F1F1F"/>
                </a:solidFill>
                <a:effectLst/>
                <a:latin typeface="Google Sans"/>
              </a:rPr>
              <a:t>in 2023.</a:t>
            </a:r>
          </a:p>
          <a:p>
            <a:r>
              <a:rPr lang="en-US" sz="2000" dirty="0">
                <a:solidFill>
                  <a:srgbClr val="1F1F1F"/>
                </a:solidFill>
                <a:latin typeface="Google Sans"/>
              </a:rPr>
              <a:t>S</a:t>
            </a:r>
            <a:r>
              <a:rPr lang="en-US" sz="2000" b="0" i="0" dirty="0">
                <a:solidFill>
                  <a:srgbClr val="1F1F1F"/>
                </a:solidFill>
                <a:effectLst/>
                <a:latin typeface="Google Sans"/>
              </a:rPr>
              <a:t>tudy shows </a:t>
            </a:r>
            <a:r>
              <a:rPr lang="en-US" sz="2000" dirty="0">
                <a:solidFill>
                  <a:srgbClr val="1F1F1F"/>
                </a:solidFill>
                <a:latin typeface="Google Sans"/>
              </a:rPr>
              <a:t>that in 2021 around 40 E-Commerce companies shut their business due to various economic and other challenges.</a:t>
            </a:r>
          </a:p>
          <a:p>
            <a:endParaRPr lang="en-US" sz="2000" b="0" i="0" dirty="0">
              <a:solidFill>
                <a:srgbClr val="1F1F1F"/>
              </a:solidFill>
              <a:effectLst/>
              <a:latin typeface="Google Sans"/>
            </a:endParaRPr>
          </a:p>
          <a:p>
            <a:endParaRPr lang="en-IN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6A4C23-D690-EC82-A823-9DD10BFF83AE}"/>
              </a:ext>
            </a:extLst>
          </p:cNvPr>
          <p:cNvSpPr txBox="1"/>
          <p:nvPr/>
        </p:nvSpPr>
        <p:spPr>
          <a:xfrm>
            <a:off x="576942" y="172584"/>
            <a:ext cx="1149531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dirty="0"/>
              <a:t>Evolution of Indian E-Commerce Industry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64BC658-5F97-21AE-4945-E547FD66EC4A}"/>
              </a:ext>
            </a:extLst>
          </p:cNvPr>
          <p:cNvGrpSpPr/>
          <p:nvPr/>
        </p:nvGrpSpPr>
        <p:grpSpPr>
          <a:xfrm>
            <a:off x="0" y="1400504"/>
            <a:ext cx="12192000" cy="2977250"/>
            <a:chOff x="0" y="2079377"/>
            <a:chExt cx="12192000" cy="29772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A3DCCB-0A6D-AB24-A060-4420ADF26D51}"/>
                </a:ext>
              </a:extLst>
            </p:cNvPr>
            <p:cNvSpPr txBox="1"/>
            <p:nvPr/>
          </p:nvSpPr>
          <p:spPr>
            <a:xfrm>
              <a:off x="833739" y="2854565"/>
              <a:ext cx="171598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IN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Natures Basket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42E4BC1-EC82-9F92-7C2A-7155C180504D}"/>
                </a:ext>
              </a:extLst>
            </p:cNvPr>
            <p:cNvSpPr txBox="1"/>
            <p:nvPr/>
          </p:nvSpPr>
          <p:spPr>
            <a:xfrm>
              <a:off x="2542003" y="4718073"/>
              <a:ext cx="158400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Big Basket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10B903E-8CAA-6C90-CEF0-31698E3B75E2}"/>
                </a:ext>
              </a:extLst>
            </p:cNvPr>
            <p:cNvSpPr txBox="1"/>
            <p:nvPr/>
          </p:nvSpPr>
          <p:spPr>
            <a:xfrm>
              <a:off x="4250266" y="2854565"/>
              <a:ext cx="158400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Grofers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FC1AEA-3845-CD10-CEAA-F74F5016B689}"/>
                </a:ext>
              </a:extLst>
            </p:cNvPr>
            <p:cNvSpPr txBox="1"/>
            <p:nvPr/>
          </p:nvSpPr>
          <p:spPr>
            <a:xfrm>
              <a:off x="5958529" y="4718073"/>
              <a:ext cx="182441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Amazon Pantry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365C66-9C97-C088-CFA6-6E38B9D84FD3}"/>
                </a:ext>
              </a:extLst>
            </p:cNvPr>
            <p:cNvSpPr txBox="1"/>
            <p:nvPr/>
          </p:nvSpPr>
          <p:spPr>
            <a:xfrm>
              <a:off x="7666792" y="2854565"/>
              <a:ext cx="158400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Flipkart Grocery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3B8B35-2062-9275-0611-BBD4ACFF6CC1}"/>
                </a:ext>
              </a:extLst>
            </p:cNvPr>
            <p:cNvSpPr txBox="1"/>
            <p:nvPr/>
          </p:nvSpPr>
          <p:spPr>
            <a:xfrm>
              <a:off x="9375055" y="4718073"/>
              <a:ext cx="158400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Jio Mart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149B7A0-5AE5-8460-5365-A6DEC4F7ED1E}"/>
                </a:ext>
              </a:extLst>
            </p:cNvPr>
            <p:cNvGrpSpPr/>
            <p:nvPr/>
          </p:nvGrpSpPr>
          <p:grpSpPr>
            <a:xfrm>
              <a:off x="0" y="2079377"/>
              <a:ext cx="12192000" cy="2721731"/>
              <a:chOff x="0" y="2079377"/>
              <a:chExt cx="12192000" cy="2721731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021F5A0-51B0-8A81-8E96-EF9DED49AD67}"/>
                  </a:ext>
                </a:extLst>
              </p:cNvPr>
              <p:cNvGrpSpPr/>
              <p:nvPr/>
            </p:nvGrpSpPr>
            <p:grpSpPr>
              <a:xfrm>
                <a:off x="0" y="2088109"/>
                <a:ext cx="12192000" cy="2712999"/>
                <a:chOff x="0" y="2088109"/>
                <a:chExt cx="12192000" cy="2712999"/>
              </a:xfrm>
            </p:grpSpPr>
            <p:sp>
              <p:nvSpPr>
                <p:cNvPr id="21" name="Rectangle 29">
                  <a:extLst>
                    <a:ext uri="{FF2B5EF4-FFF2-40B4-BE49-F238E27FC236}">
                      <a16:creationId xmlns:a16="http://schemas.microsoft.com/office/drawing/2014/main" id="{BA9264F2-6A24-9F22-F4F2-4386B2A68745}"/>
                    </a:ext>
                  </a:extLst>
                </p:cNvPr>
                <p:cNvSpPr/>
                <p:nvPr/>
              </p:nvSpPr>
              <p:spPr>
                <a:xfrm rot="5400000">
                  <a:off x="410567" y="1690541"/>
                  <a:ext cx="360000" cy="118113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bg1">
                    <a:lumMod val="65000"/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2" name="Rectangle 2">
                  <a:extLst>
                    <a:ext uri="{FF2B5EF4-FFF2-40B4-BE49-F238E27FC236}">
                      <a16:creationId xmlns:a16="http://schemas.microsoft.com/office/drawing/2014/main" id="{4F9EE88C-6FCF-94DE-D7B5-3F99CC14F263}"/>
                    </a:ext>
                  </a:extLst>
                </p:cNvPr>
                <p:cNvSpPr/>
                <p:nvPr/>
              </p:nvSpPr>
              <p:spPr>
                <a:xfrm>
                  <a:off x="2527546" y="2101108"/>
                  <a:ext cx="2041200" cy="36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3" name="Rectangle 4">
                  <a:extLst>
                    <a:ext uri="{FF2B5EF4-FFF2-40B4-BE49-F238E27FC236}">
                      <a16:creationId xmlns:a16="http://schemas.microsoft.com/office/drawing/2014/main" id="{69D221A4-AD60-6B35-FF32-BF3066533969}"/>
                    </a:ext>
                  </a:extLst>
                </p:cNvPr>
                <p:cNvSpPr/>
                <p:nvPr/>
              </p:nvSpPr>
              <p:spPr>
                <a:xfrm>
                  <a:off x="4221352" y="2101108"/>
                  <a:ext cx="2041200" cy="36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4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4" name="Rectangle 5">
                  <a:extLst>
                    <a:ext uri="{FF2B5EF4-FFF2-40B4-BE49-F238E27FC236}">
                      <a16:creationId xmlns:a16="http://schemas.microsoft.com/office/drawing/2014/main" id="{2D87BE83-39D9-A8B9-C318-C1A60A31CE9F}"/>
                    </a:ext>
                  </a:extLst>
                </p:cNvPr>
                <p:cNvSpPr/>
                <p:nvPr/>
              </p:nvSpPr>
              <p:spPr>
                <a:xfrm>
                  <a:off x="5915158" y="2101108"/>
                  <a:ext cx="2041200" cy="36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5" name="Rectangle 6">
                  <a:extLst>
                    <a:ext uri="{FF2B5EF4-FFF2-40B4-BE49-F238E27FC236}">
                      <a16:creationId xmlns:a16="http://schemas.microsoft.com/office/drawing/2014/main" id="{058A0D99-A3FE-09DF-B0E6-EB98219422AE}"/>
                    </a:ext>
                  </a:extLst>
                </p:cNvPr>
                <p:cNvSpPr/>
                <p:nvPr/>
              </p:nvSpPr>
              <p:spPr>
                <a:xfrm>
                  <a:off x="7608964" y="2101108"/>
                  <a:ext cx="2041200" cy="36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6" name="Rectangle 7">
                  <a:extLst>
                    <a:ext uri="{FF2B5EF4-FFF2-40B4-BE49-F238E27FC236}">
                      <a16:creationId xmlns:a16="http://schemas.microsoft.com/office/drawing/2014/main" id="{7FCBD370-50D6-BAA4-29C7-53F6B1DCFB44}"/>
                    </a:ext>
                  </a:extLst>
                </p:cNvPr>
                <p:cNvSpPr/>
                <p:nvPr/>
              </p:nvSpPr>
              <p:spPr>
                <a:xfrm rot="16200000">
                  <a:off x="11414288" y="1670397"/>
                  <a:ext cx="360000" cy="1195424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bg1">
                    <a:lumMod val="65000"/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sp>
              <p:nvSpPr>
                <p:cNvPr id="27" name="Rectangle 2">
                  <a:extLst>
                    <a:ext uri="{FF2B5EF4-FFF2-40B4-BE49-F238E27FC236}">
                      <a16:creationId xmlns:a16="http://schemas.microsoft.com/office/drawing/2014/main" id="{920DEE04-30A5-35F2-D2A9-06AF07338CFE}"/>
                    </a:ext>
                  </a:extLst>
                </p:cNvPr>
                <p:cNvSpPr/>
                <p:nvPr/>
              </p:nvSpPr>
              <p:spPr>
                <a:xfrm>
                  <a:off x="808764" y="2101108"/>
                  <a:ext cx="2041200" cy="36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cxnSp>
              <p:nvCxnSpPr>
                <p:cNvPr id="28" name="직선 연결선 254">
                  <a:extLst>
                    <a:ext uri="{FF2B5EF4-FFF2-40B4-BE49-F238E27FC236}">
                      <a16:creationId xmlns:a16="http://schemas.microsoft.com/office/drawing/2014/main" id="{EBBB7B3E-F9E8-C2F6-A2E2-150720946E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80769" y="2461108"/>
                  <a:ext cx="0" cy="761927"/>
                </a:xfrm>
                <a:prstGeom prst="line">
                  <a:avLst/>
                </a:prstGeom>
                <a:ln w="19050">
                  <a:solidFill>
                    <a:schemeClr val="accent6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직선 연결선 255">
                  <a:extLst>
                    <a:ext uri="{FF2B5EF4-FFF2-40B4-BE49-F238E27FC236}">
                      <a16:creationId xmlns:a16="http://schemas.microsoft.com/office/drawing/2014/main" id="{4F330B7C-9EDE-BF3F-ADDA-6D933441D5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81312" y="2461108"/>
                  <a:ext cx="0" cy="2340000"/>
                </a:xfrm>
                <a:prstGeom prst="line">
                  <a:avLst/>
                </a:prstGeom>
                <a:ln w="19050">
                  <a:solidFill>
                    <a:schemeClr val="accent5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직선 연결선 256">
                  <a:extLst>
                    <a:ext uri="{FF2B5EF4-FFF2-40B4-BE49-F238E27FC236}">
                      <a16:creationId xmlns:a16="http://schemas.microsoft.com/office/drawing/2014/main" id="{4FD4824C-B2B7-BB39-7081-A73B6DA10F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81855" y="2461108"/>
                  <a:ext cx="0" cy="761927"/>
                </a:xfrm>
                <a:prstGeom prst="line">
                  <a:avLst/>
                </a:prstGeom>
                <a:ln w="19050">
                  <a:solidFill>
                    <a:schemeClr val="accent4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257">
                  <a:extLst>
                    <a:ext uri="{FF2B5EF4-FFF2-40B4-BE49-F238E27FC236}">
                      <a16:creationId xmlns:a16="http://schemas.microsoft.com/office/drawing/2014/main" id="{B435B0DA-CD86-7E9C-B19B-E37EF0FD20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82398" y="2461107"/>
                  <a:ext cx="0" cy="2340000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직선 연결선 258">
                  <a:extLst>
                    <a:ext uri="{FF2B5EF4-FFF2-40B4-BE49-F238E27FC236}">
                      <a16:creationId xmlns:a16="http://schemas.microsoft.com/office/drawing/2014/main" id="{2FC0F181-3149-CD99-C143-A43C75F49F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82941" y="2461108"/>
                  <a:ext cx="0" cy="761927"/>
                </a:xfrm>
                <a:prstGeom prst="line">
                  <a:avLst/>
                </a:prstGeom>
                <a:ln w="19050">
                  <a:solidFill>
                    <a:schemeClr val="accent2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직선 연결선 259">
                  <a:extLst>
                    <a:ext uri="{FF2B5EF4-FFF2-40B4-BE49-F238E27FC236}">
                      <a16:creationId xmlns:a16="http://schemas.microsoft.com/office/drawing/2014/main" id="{76F6BD53-2A63-17A1-9158-9716B2D2E5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83482" y="2461107"/>
                  <a:ext cx="0" cy="2340000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Rectangle 6">
                  <a:extLst>
                    <a:ext uri="{FF2B5EF4-FFF2-40B4-BE49-F238E27FC236}">
                      <a16:creationId xmlns:a16="http://schemas.microsoft.com/office/drawing/2014/main" id="{86FCD845-AE32-8A2A-2045-310674D12601}"/>
                    </a:ext>
                  </a:extLst>
                </p:cNvPr>
                <p:cNvSpPr/>
                <p:nvPr/>
              </p:nvSpPr>
              <p:spPr>
                <a:xfrm>
                  <a:off x="9302770" y="2088109"/>
                  <a:ext cx="2041200" cy="360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23DE2BE-FC96-BA50-8BA2-290DE7377A3F}"/>
                  </a:ext>
                </a:extLst>
              </p:cNvPr>
              <p:cNvSpPr txBox="1"/>
              <p:nvPr/>
            </p:nvSpPr>
            <p:spPr>
              <a:xfrm>
                <a:off x="9793742" y="2079377"/>
                <a:ext cx="10592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2020</a:t>
                </a:r>
                <a:endPara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DCF554-80ED-D0E0-7425-186E97265B2D}"/>
                  </a:ext>
                </a:extLst>
              </p:cNvPr>
              <p:cNvSpPr txBox="1"/>
              <p:nvPr/>
            </p:nvSpPr>
            <p:spPr>
              <a:xfrm>
                <a:off x="8099936" y="2079377"/>
                <a:ext cx="10592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2018</a:t>
                </a:r>
                <a:endPara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F405990-FC80-448C-91BC-7CCC8F9BDE13}"/>
                  </a:ext>
                </a:extLst>
              </p:cNvPr>
              <p:cNvSpPr txBox="1"/>
              <p:nvPr/>
            </p:nvSpPr>
            <p:spPr>
              <a:xfrm>
                <a:off x="6406130" y="2079377"/>
                <a:ext cx="10592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2016</a:t>
                </a:r>
                <a:endPara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101C0AD-B90C-55BC-B134-DB3CFA70D9F0}"/>
                  </a:ext>
                </a:extLst>
              </p:cNvPr>
              <p:cNvSpPr txBox="1"/>
              <p:nvPr/>
            </p:nvSpPr>
            <p:spPr>
              <a:xfrm>
                <a:off x="4712324" y="2079377"/>
                <a:ext cx="10592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2013</a:t>
                </a:r>
                <a:endPara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630F42-A46C-F9F1-CE55-FAF5D615CD35}"/>
                  </a:ext>
                </a:extLst>
              </p:cNvPr>
              <p:cNvSpPr txBox="1"/>
              <p:nvPr/>
            </p:nvSpPr>
            <p:spPr>
              <a:xfrm>
                <a:off x="3018518" y="2079377"/>
                <a:ext cx="10592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2011</a:t>
                </a:r>
                <a:endPara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7A533A-7541-FFCC-33AB-5BD4EF54C304}"/>
                  </a:ext>
                </a:extLst>
              </p:cNvPr>
              <p:cNvSpPr txBox="1"/>
              <p:nvPr/>
            </p:nvSpPr>
            <p:spPr>
              <a:xfrm>
                <a:off x="1324712" y="2079377"/>
                <a:ext cx="10592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2005</a:t>
                </a:r>
                <a:endParaRPr lang="ko-KR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4554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0AFF8C-A6A4-3327-FFDA-AF2E60DDFE8F}"/>
              </a:ext>
            </a:extLst>
          </p:cNvPr>
          <p:cNvSpPr txBox="1"/>
          <p:nvPr/>
        </p:nvSpPr>
        <p:spPr>
          <a:xfrm>
            <a:off x="6726578" y="685680"/>
            <a:ext cx="4203323" cy="35962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MARKET SHARE OF E-GROCERY APPS IN INDIA (DEC 2021)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solidFill>
            <a:schemeClr val="tx1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Graphic 212">
            <a:extLst>
              <a:ext uri="{FF2B5EF4-FFF2-40B4-BE49-F238E27FC236}">
                <a16:creationId xmlns:a16="http://schemas.microsoft.com/office/drawing/2014/main" id="{A753B935-E3DD-466D-BFAC-68E0BE02D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1971" y="858936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9" name="Graphic 212">
            <a:extLst>
              <a:ext uri="{FF2B5EF4-FFF2-40B4-BE49-F238E27FC236}">
                <a16:creationId xmlns:a16="http://schemas.microsoft.com/office/drawing/2014/main" id="{FB034F26-4148-4B59-B493-14D7A9A8B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1971" y="858936"/>
            <a:ext cx="693403" cy="693403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31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2C6D9450-ADE2-B243-499A-9C021B48C9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2977849"/>
              </p:ext>
            </p:extLst>
          </p:nvPr>
        </p:nvGraphicFramePr>
        <p:xfrm>
          <a:off x="1508012" y="1361348"/>
          <a:ext cx="4587987" cy="39166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Graphic 5" descr="Shopping cart outline">
            <a:extLst>
              <a:ext uri="{FF2B5EF4-FFF2-40B4-BE49-F238E27FC236}">
                <a16:creationId xmlns:a16="http://schemas.microsoft.com/office/drawing/2014/main" id="{A09542AE-2A64-FFE0-B418-D4284A7437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36855" y="2794529"/>
            <a:ext cx="914400" cy="914400"/>
          </a:xfrm>
          <a:prstGeom prst="rect">
            <a:avLst/>
          </a:prstGeom>
        </p:spPr>
      </p:pic>
      <p:pic>
        <p:nvPicPr>
          <p:cNvPr id="8" name="Graphic 7" descr="Grocery bag outline">
            <a:extLst>
              <a:ext uri="{FF2B5EF4-FFF2-40B4-BE49-F238E27FC236}">
                <a16:creationId xmlns:a16="http://schemas.microsoft.com/office/drawing/2014/main" id="{3958CFDA-1FEB-ADE8-1AA5-280A897980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36855" y="1430794"/>
            <a:ext cx="914400" cy="914400"/>
          </a:xfrm>
          <a:prstGeom prst="rect">
            <a:avLst/>
          </a:prstGeom>
        </p:spPr>
      </p:pic>
      <p:pic>
        <p:nvPicPr>
          <p:cNvPr id="14" name="Graphic 13" descr="Shopping basket outline">
            <a:extLst>
              <a:ext uri="{FF2B5EF4-FFF2-40B4-BE49-F238E27FC236}">
                <a16:creationId xmlns:a16="http://schemas.microsoft.com/office/drawing/2014/main" id="{5EFB88F0-5917-BD53-AB0F-DDD97BE690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17345" y="21687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07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Featured image of our blog &quot;Top Grocery Delivery Apps&quot;">
            <a:extLst>
              <a:ext uri="{FF2B5EF4-FFF2-40B4-BE49-F238E27FC236}">
                <a16:creationId xmlns:a16="http://schemas.microsoft.com/office/drawing/2014/main" id="{D7938023-AC28-AF8B-DAA1-1E07060F3E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5" r="3964" b="-1"/>
          <a:stretch/>
        </p:blipFill>
        <p:spPr bwMode="auto">
          <a:xfrm>
            <a:off x="-6588" y="-3205908"/>
            <a:ext cx="13314964" cy="10063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022893E-9CF6-81A0-2863-CF12BCFCB4EA}"/>
              </a:ext>
            </a:extLst>
          </p:cNvPr>
          <p:cNvSpPr/>
          <p:nvPr/>
        </p:nvSpPr>
        <p:spPr>
          <a:xfrm>
            <a:off x="8023862" y="4001877"/>
            <a:ext cx="3687068" cy="3429000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BLINKIT</a:t>
            </a:r>
          </a:p>
          <a:p>
            <a:pPr algn="ctr"/>
            <a:r>
              <a:rPr lang="en-IN" dirty="0">
                <a:solidFill>
                  <a:srgbClr val="FF0000"/>
                </a:solidFill>
              </a:rPr>
              <a:t>Convenience and faster delivery.</a:t>
            </a:r>
          </a:p>
          <a:p>
            <a:pPr algn="ctr"/>
            <a:r>
              <a:rPr lang="en-IN" dirty="0"/>
              <a:t>Local grocery store collaboration</a:t>
            </a:r>
          </a:p>
          <a:p>
            <a:pPr algn="ctr"/>
            <a:r>
              <a:rPr lang="en-IN" dirty="0"/>
              <a:t>Personalized experience. </a:t>
            </a:r>
          </a:p>
          <a:p>
            <a:pPr algn="ctr"/>
            <a:endParaRPr lang="en-IN" dirty="0"/>
          </a:p>
          <a:p>
            <a:pPr algn="ctr"/>
            <a:endParaRPr lang="en-IN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32F4ABD-5B3A-35FA-4FDE-BABA695608C3}"/>
              </a:ext>
            </a:extLst>
          </p:cNvPr>
          <p:cNvSpPr/>
          <p:nvPr/>
        </p:nvSpPr>
        <p:spPr>
          <a:xfrm>
            <a:off x="8902819" y="878691"/>
            <a:ext cx="3687068" cy="34290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AMAZON PANTRY</a:t>
            </a:r>
          </a:p>
          <a:p>
            <a:pPr algn="ctr"/>
            <a:r>
              <a:rPr lang="en-IN" dirty="0">
                <a:solidFill>
                  <a:srgbClr val="FF0000"/>
                </a:solidFill>
              </a:rPr>
              <a:t>Free and fast delivery, prime member </a:t>
            </a:r>
            <a:r>
              <a:rPr lang="en-IN" dirty="0"/>
              <a:t>subscription</a:t>
            </a:r>
          </a:p>
          <a:p>
            <a:pPr algn="ctr"/>
            <a:r>
              <a:rPr lang="en-IN" dirty="0"/>
              <a:t>Subscription services which automatically order the frequently purchase item as per previous order.</a:t>
            </a:r>
          </a:p>
          <a:p>
            <a:pPr algn="ctr"/>
            <a:r>
              <a:rPr lang="en-IN" dirty="0"/>
              <a:t>Use of </a:t>
            </a:r>
            <a:r>
              <a:rPr lang="en-IN" dirty="0" err="1"/>
              <a:t>alexa</a:t>
            </a:r>
            <a:r>
              <a:rPr lang="en-IN" dirty="0"/>
              <a:t>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E4D9A26-3A03-572F-6E51-33D9587414BE}"/>
              </a:ext>
            </a:extLst>
          </p:cNvPr>
          <p:cNvSpPr/>
          <p:nvPr/>
        </p:nvSpPr>
        <p:spPr>
          <a:xfrm>
            <a:off x="3001881" y="-567531"/>
            <a:ext cx="3332818" cy="3429000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JIO MART</a:t>
            </a:r>
          </a:p>
          <a:p>
            <a:pPr algn="ctr"/>
            <a:r>
              <a:rPr lang="en-IN" dirty="0"/>
              <a:t>Integration with </a:t>
            </a:r>
            <a:r>
              <a:rPr lang="en-IN" dirty="0">
                <a:solidFill>
                  <a:srgbClr val="FF0000"/>
                </a:solidFill>
              </a:rPr>
              <a:t>WhatsApp and the local markets</a:t>
            </a:r>
            <a:r>
              <a:rPr lang="en-IN" dirty="0"/>
              <a:t>.</a:t>
            </a:r>
          </a:p>
          <a:p>
            <a:pPr algn="ctr"/>
            <a:r>
              <a:rPr lang="en-IN" dirty="0"/>
              <a:t>Competitive pricing with wholesale rate.</a:t>
            </a:r>
          </a:p>
          <a:p>
            <a:pPr algn="ctr"/>
            <a:endParaRPr lang="en-IN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5052AC0-2256-DD15-303D-F6EA90CFE025}"/>
              </a:ext>
            </a:extLst>
          </p:cNvPr>
          <p:cNvSpPr/>
          <p:nvPr/>
        </p:nvSpPr>
        <p:spPr>
          <a:xfrm>
            <a:off x="0" y="0"/>
            <a:ext cx="3603581" cy="3115543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FLIPKART GROCERY </a:t>
            </a:r>
          </a:p>
          <a:p>
            <a:pPr algn="ctr"/>
            <a:r>
              <a:rPr lang="en-IN" dirty="0">
                <a:solidFill>
                  <a:srgbClr val="FF0000"/>
                </a:solidFill>
              </a:rPr>
              <a:t>Competitive pricing </a:t>
            </a:r>
            <a:r>
              <a:rPr lang="en-IN" dirty="0"/>
              <a:t>and its integration with the larger Flipkart Ecosystem.</a:t>
            </a:r>
          </a:p>
          <a:p>
            <a:pPr algn="ctr"/>
            <a:r>
              <a:rPr lang="en-IN" dirty="0"/>
              <a:t>One-day delivery with cash on delivery option available.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51F3D71-BA6E-AAC1-0CEB-8A54DD49672D}"/>
              </a:ext>
            </a:extLst>
          </p:cNvPr>
          <p:cNvSpPr/>
          <p:nvPr/>
        </p:nvSpPr>
        <p:spPr>
          <a:xfrm>
            <a:off x="-581214" y="2883141"/>
            <a:ext cx="4098876" cy="4013785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BIG BASKET</a:t>
            </a:r>
          </a:p>
          <a:p>
            <a:pPr algn="ctr"/>
            <a:r>
              <a:rPr lang="en-IN" dirty="0"/>
              <a:t>Focus on freshness and include fresh products, gourmet products, and some international brands.</a:t>
            </a:r>
          </a:p>
          <a:p>
            <a:pPr algn="ctr"/>
            <a:r>
              <a:rPr lang="en-IN" dirty="0">
                <a:solidFill>
                  <a:srgbClr val="FF0000"/>
                </a:solidFill>
              </a:rPr>
              <a:t>Flexibility in delivery as 1-hour slots </a:t>
            </a:r>
            <a:r>
              <a:rPr lang="en-IN" dirty="0"/>
              <a:t>are available.</a:t>
            </a:r>
          </a:p>
          <a:p>
            <a:pPr algn="ctr"/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3F90C5C-91FB-5550-F22B-8930D33976A2}"/>
              </a:ext>
            </a:extLst>
          </p:cNvPr>
          <p:cNvSpPr/>
          <p:nvPr/>
        </p:nvSpPr>
        <p:spPr>
          <a:xfrm>
            <a:off x="2866962" y="4216733"/>
            <a:ext cx="2834731" cy="2760249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INSTACART</a:t>
            </a:r>
          </a:p>
          <a:p>
            <a:pPr algn="ctr"/>
            <a:r>
              <a:rPr lang="en-IN" dirty="0">
                <a:solidFill>
                  <a:srgbClr val="FF0000"/>
                </a:solidFill>
              </a:rPr>
              <a:t>Collaboration with big chains </a:t>
            </a:r>
            <a:r>
              <a:rPr lang="en-IN" dirty="0"/>
              <a:t>as well as local favourites.</a:t>
            </a:r>
          </a:p>
          <a:p>
            <a:pPr algn="ctr"/>
            <a:r>
              <a:rPr lang="en-IN" dirty="0">
                <a:solidFill>
                  <a:srgbClr val="FF0000"/>
                </a:solidFill>
              </a:rPr>
              <a:t>Same-day delivery.</a:t>
            </a:r>
          </a:p>
          <a:p>
            <a:pPr algn="ctr"/>
            <a:r>
              <a:rPr lang="en-IN" dirty="0"/>
              <a:t>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6485366-54C3-AF42-9353-46B439CDCB75}"/>
              </a:ext>
            </a:extLst>
          </p:cNvPr>
          <p:cNvSpPr/>
          <p:nvPr/>
        </p:nvSpPr>
        <p:spPr>
          <a:xfrm>
            <a:off x="6189185" y="-124103"/>
            <a:ext cx="3131086" cy="3181946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POSTMATES</a:t>
            </a:r>
          </a:p>
          <a:p>
            <a:pPr algn="ctr"/>
            <a:r>
              <a:rPr lang="en-IN" dirty="0"/>
              <a:t>grocery delivery with food deliveries.</a:t>
            </a:r>
          </a:p>
          <a:p>
            <a:pPr algn="ctr"/>
            <a:r>
              <a:rPr lang="en-IN" dirty="0">
                <a:solidFill>
                  <a:srgbClr val="FF0000"/>
                </a:solidFill>
              </a:rPr>
              <a:t>Alcohol delivery</a:t>
            </a:r>
            <a:r>
              <a:rPr lang="en-IN" dirty="0"/>
              <a:t>.</a:t>
            </a:r>
          </a:p>
          <a:p>
            <a:pPr algn="ctr"/>
            <a:r>
              <a:rPr lang="en-IN" dirty="0"/>
              <a:t>On-demand delivery even outside traditional delivery hours.  </a:t>
            </a:r>
          </a:p>
          <a:p>
            <a:pPr algn="ctr"/>
            <a:r>
              <a:rPr lang="en-IN" dirty="0"/>
              <a:t>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BE6F360-C1C8-D7D6-30DE-71572ABB919E}"/>
              </a:ext>
            </a:extLst>
          </p:cNvPr>
          <p:cNvSpPr/>
          <p:nvPr/>
        </p:nvSpPr>
        <p:spPr>
          <a:xfrm>
            <a:off x="5415643" y="4120860"/>
            <a:ext cx="3070310" cy="2856122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SHIPT</a:t>
            </a:r>
          </a:p>
          <a:p>
            <a:pPr algn="ctr"/>
            <a:r>
              <a:rPr lang="en-IN" dirty="0"/>
              <a:t>Membership benefits.</a:t>
            </a:r>
          </a:p>
          <a:p>
            <a:pPr algn="ctr"/>
            <a:r>
              <a:rPr lang="en-IN" dirty="0"/>
              <a:t>Network of personal shoppers </a:t>
            </a:r>
            <a:r>
              <a:rPr lang="en-IN" dirty="0">
                <a:solidFill>
                  <a:srgbClr val="FF0000"/>
                </a:solidFill>
              </a:rPr>
              <a:t>create sense of personalize touch</a:t>
            </a:r>
            <a:r>
              <a:rPr lang="en-IN" dirty="0"/>
              <a:t>.</a:t>
            </a:r>
          </a:p>
          <a:p>
            <a:pPr algn="ctr"/>
            <a:r>
              <a:rPr lang="en-IN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E6A9C9-23F5-C394-905C-EF4CD859E4DA}"/>
              </a:ext>
            </a:extLst>
          </p:cNvPr>
          <p:cNvSpPr txBox="1"/>
          <p:nvPr/>
        </p:nvSpPr>
        <p:spPr>
          <a:xfrm>
            <a:off x="3612208" y="2731257"/>
            <a:ext cx="46270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/>
              <a:t>USP OF SOME BIG E-GROCERY APPS</a:t>
            </a:r>
          </a:p>
        </p:txBody>
      </p:sp>
    </p:spTree>
    <p:extLst>
      <p:ext uri="{BB962C8B-B14F-4D97-AF65-F5344CB8AC3E}">
        <p14:creationId xmlns:p14="http://schemas.microsoft.com/office/powerpoint/2010/main" val="104812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1440584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7C2F6CE-0CF2-4DDD-85F5-96799A328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164811" y="6267491"/>
            <a:ext cx="802718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1A48CD4-48C7-996C-E54D-7DE9C850E4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0082440"/>
              </p:ext>
            </p:extLst>
          </p:nvPr>
        </p:nvGraphicFramePr>
        <p:xfrm>
          <a:off x="99966" y="1733136"/>
          <a:ext cx="8129690" cy="4241803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2580010">
                  <a:extLst>
                    <a:ext uri="{9D8B030D-6E8A-4147-A177-3AD203B41FA5}">
                      <a16:colId xmlns:a16="http://schemas.microsoft.com/office/drawing/2014/main" val="3127080316"/>
                    </a:ext>
                  </a:extLst>
                </a:gridCol>
                <a:gridCol w="2789593">
                  <a:extLst>
                    <a:ext uri="{9D8B030D-6E8A-4147-A177-3AD203B41FA5}">
                      <a16:colId xmlns:a16="http://schemas.microsoft.com/office/drawing/2014/main" val="32707384"/>
                    </a:ext>
                  </a:extLst>
                </a:gridCol>
                <a:gridCol w="2760087">
                  <a:extLst>
                    <a:ext uri="{9D8B030D-6E8A-4147-A177-3AD203B41FA5}">
                      <a16:colId xmlns:a16="http://schemas.microsoft.com/office/drawing/2014/main" val="2268546874"/>
                    </a:ext>
                  </a:extLst>
                </a:gridCol>
              </a:tblGrid>
              <a:tr h="335751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COMPANIES</a:t>
                      </a:r>
                    </a:p>
                  </a:txBody>
                  <a:tcPr marL="70933" marR="70933" marT="35467" marB="354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SUCCESSFUL</a:t>
                      </a:r>
                    </a:p>
                  </a:txBody>
                  <a:tcPr marL="70933" marR="70933" marT="35467" marB="354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ISSUES</a:t>
                      </a:r>
                    </a:p>
                  </a:txBody>
                  <a:tcPr marL="70933" marR="70933" marT="35467" marB="35467"/>
                </a:tc>
                <a:extLst>
                  <a:ext uri="{0D108BD9-81ED-4DB2-BD59-A6C34878D82A}">
                    <a16:rowId xmlns:a16="http://schemas.microsoft.com/office/drawing/2014/main" val="2683749804"/>
                  </a:ext>
                </a:extLst>
              </a:tr>
              <a:tr h="572194">
                <a:tc>
                  <a:txBody>
                    <a:bodyPr/>
                    <a:lstStyle/>
                    <a:p>
                      <a:r>
                        <a:rPr lang="en-IN" sz="1600"/>
                        <a:t>Big Basket</a:t>
                      </a:r>
                    </a:p>
                  </a:txBody>
                  <a:tcPr marL="70933" marR="70933" marT="35467" marB="35467"/>
                </a:tc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</a:rPr>
                        <a:t>Provides </a:t>
                      </a:r>
                      <a:r>
                        <a:rPr lang="en-US" sz="1600" b="0" u="sng" kern="1200" dirty="0">
                          <a:solidFill>
                            <a:schemeClr val="dk1"/>
                          </a:solidFill>
                          <a:effectLst/>
                        </a:rPr>
                        <a:t>fast and reliable 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</a:rPr>
                        <a:t>delivery options</a:t>
                      </a:r>
                      <a:endParaRPr lang="en-IN" sz="1600" dirty="0"/>
                    </a:p>
                  </a:txBody>
                  <a:tcPr marL="70933" marR="70933" marT="35467" marB="3546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  <a:p>
                      <a:endParaRPr lang="en-IN" sz="1600"/>
                    </a:p>
                  </a:txBody>
                  <a:tcPr marL="70933" marR="70933" marT="35467" marB="35467"/>
                </a:tc>
                <a:extLst>
                  <a:ext uri="{0D108BD9-81ED-4DB2-BD59-A6C34878D82A}">
                    <a16:rowId xmlns:a16="http://schemas.microsoft.com/office/drawing/2014/main" val="1648913112"/>
                  </a:ext>
                </a:extLst>
              </a:tr>
              <a:tr h="808638">
                <a:tc>
                  <a:txBody>
                    <a:bodyPr/>
                    <a:lstStyle/>
                    <a:p>
                      <a:r>
                        <a:rPr lang="en-IN" sz="1600"/>
                        <a:t>Amazon Fresh</a:t>
                      </a:r>
                    </a:p>
                  </a:txBody>
                  <a:tcPr marL="70933" marR="70933" marT="35467" marB="35467"/>
                </a:tc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</a:rPr>
                        <a:t>Offers a </a:t>
                      </a:r>
                      <a:r>
                        <a:rPr lang="en-US" sz="1600" b="0" u="sng" kern="1200" dirty="0">
                          <a:solidFill>
                            <a:schemeClr val="dk1"/>
                          </a:solidFill>
                          <a:effectLst/>
                        </a:rPr>
                        <a:t>vast selection 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</a:rPr>
                        <a:t>of groceries.</a:t>
                      </a:r>
                      <a:endParaRPr lang="en-IN" sz="1600" dirty="0"/>
                    </a:p>
                  </a:txBody>
                  <a:tcPr marL="70933" marR="70933" marT="35467" marB="35467"/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solidFill>
                            <a:schemeClr val="tx1"/>
                          </a:solidFill>
                        </a:rPr>
                        <a:t>Only essential commodities are delivered on the same day and high overhead costs.</a:t>
                      </a:r>
                    </a:p>
                  </a:txBody>
                  <a:tcPr marL="70933" marR="70933" marT="35467" marB="35467"/>
                </a:tc>
                <a:extLst>
                  <a:ext uri="{0D108BD9-81ED-4DB2-BD59-A6C34878D82A}">
                    <a16:rowId xmlns:a16="http://schemas.microsoft.com/office/drawing/2014/main" val="1612651747"/>
                  </a:ext>
                </a:extLst>
              </a:tr>
              <a:tr h="572194">
                <a:tc>
                  <a:txBody>
                    <a:bodyPr/>
                    <a:lstStyle/>
                    <a:p>
                      <a:r>
                        <a:rPr lang="en-IN" sz="1600"/>
                        <a:t>Jio Mart</a:t>
                      </a:r>
                    </a:p>
                  </a:txBody>
                  <a:tcPr marL="70933" marR="70933" marT="35467" marB="35467"/>
                </a:tc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</a:rPr>
                        <a:t>Available in </a:t>
                      </a:r>
                      <a:r>
                        <a:rPr lang="en-US" sz="1600" b="0" u="sng" kern="1200" dirty="0">
                          <a:solidFill>
                            <a:schemeClr val="dk1"/>
                          </a:solidFill>
                          <a:effectLst/>
                        </a:rPr>
                        <a:t>most of the cities 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</a:rPr>
                        <a:t>with many outlets.</a:t>
                      </a:r>
                      <a:endParaRPr lang="en-IN" sz="1600" dirty="0"/>
                    </a:p>
                  </a:txBody>
                  <a:tcPr marL="70933" marR="70933" marT="35467" marB="3546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>
                          <a:solidFill>
                            <a:schemeClr val="dk1"/>
                          </a:solidFill>
                          <a:effectLst/>
                        </a:rPr>
                        <a:t>The interface is not user-friendly.</a:t>
                      </a:r>
                      <a:endParaRPr lang="en-IN" sz="1600"/>
                    </a:p>
                  </a:txBody>
                  <a:tcPr marL="70933" marR="70933" marT="35467" marB="35467"/>
                </a:tc>
                <a:extLst>
                  <a:ext uri="{0D108BD9-81ED-4DB2-BD59-A6C34878D82A}">
                    <a16:rowId xmlns:a16="http://schemas.microsoft.com/office/drawing/2014/main" val="1500351524"/>
                  </a:ext>
                </a:extLst>
              </a:tr>
              <a:tr h="572194">
                <a:tc>
                  <a:txBody>
                    <a:bodyPr/>
                    <a:lstStyle/>
                    <a:p>
                      <a:r>
                        <a:rPr lang="en-IN" sz="1600"/>
                        <a:t>Flipkart Grocery</a:t>
                      </a:r>
                    </a:p>
                  </a:txBody>
                  <a:tcPr marL="70933" marR="70933" marT="35467" marB="35467"/>
                </a:tc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</a:rPr>
                        <a:t>Offers competitive pricing and </a:t>
                      </a:r>
                      <a:r>
                        <a:rPr lang="en-US" sz="1600" b="0" u="sng" kern="1200" dirty="0">
                          <a:solidFill>
                            <a:schemeClr val="dk1"/>
                          </a:solidFill>
                          <a:effectLst/>
                        </a:rPr>
                        <a:t>discounts</a:t>
                      </a:r>
                      <a:endParaRPr lang="en-IN" sz="1600" u="sng" dirty="0"/>
                    </a:p>
                  </a:txBody>
                  <a:tcPr marL="70933" marR="70933" marT="35467" marB="35467"/>
                </a:tc>
                <a:tc>
                  <a:txBody>
                    <a:bodyPr/>
                    <a:lstStyle/>
                    <a:p>
                      <a:r>
                        <a:rPr lang="en-US" sz="1600" b="0" kern="1200">
                          <a:solidFill>
                            <a:schemeClr val="dk1"/>
                          </a:solidFill>
                          <a:effectLst/>
                        </a:rPr>
                        <a:t>Managing perishable items and high overhead costs.</a:t>
                      </a:r>
                      <a:endParaRPr lang="en-IN" sz="1600"/>
                    </a:p>
                  </a:txBody>
                  <a:tcPr marL="70933" marR="70933" marT="35467" marB="35467"/>
                </a:tc>
                <a:extLst>
                  <a:ext uri="{0D108BD9-81ED-4DB2-BD59-A6C34878D82A}">
                    <a16:rowId xmlns:a16="http://schemas.microsoft.com/office/drawing/2014/main" val="3737602032"/>
                  </a:ext>
                </a:extLst>
              </a:tr>
              <a:tr h="572194">
                <a:tc>
                  <a:txBody>
                    <a:bodyPr/>
                    <a:lstStyle/>
                    <a:p>
                      <a:r>
                        <a:rPr lang="en-IN" sz="1600"/>
                        <a:t>Blinkit</a:t>
                      </a:r>
                    </a:p>
                  </a:txBody>
                  <a:tcPr marL="70933" marR="70933" marT="35467" marB="35467"/>
                </a:tc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</a:rPr>
                        <a:t>They focus on selected </a:t>
                      </a:r>
                      <a:r>
                        <a:rPr lang="en-US" sz="1600" b="0" u="sng" kern="1200" dirty="0">
                          <a:solidFill>
                            <a:schemeClr val="dk1"/>
                          </a:solidFill>
                          <a:effectLst/>
                        </a:rPr>
                        <a:t>top-quality items</a:t>
                      </a:r>
                      <a:endParaRPr lang="en-IN" sz="1600" u="sng" dirty="0"/>
                    </a:p>
                  </a:txBody>
                  <a:tcPr marL="70933" marR="70933" marT="35467" marB="35467"/>
                </a:tc>
                <a:tc>
                  <a:txBody>
                    <a:bodyPr/>
                    <a:lstStyle/>
                    <a:p>
                      <a:r>
                        <a:rPr lang="en-IN" sz="1600">
                          <a:solidFill>
                            <a:schemeClr val="tx1"/>
                          </a:solidFill>
                        </a:rPr>
                        <a:t>Less Variety Available</a:t>
                      </a:r>
                    </a:p>
                  </a:txBody>
                  <a:tcPr marL="70933" marR="70933" marT="35467" marB="35467"/>
                </a:tc>
                <a:extLst>
                  <a:ext uri="{0D108BD9-81ED-4DB2-BD59-A6C34878D82A}">
                    <a16:rowId xmlns:a16="http://schemas.microsoft.com/office/drawing/2014/main" val="1903870494"/>
                  </a:ext>
                </a:extLst>
              </a:tr>
              <a:tr h="808638">
                <a:tc>
                  <a:txBody>
                    <a:bodyPr/>
                    <a:lstStyle/>
                    <a:p>
                      <a:r>
                        <a:rPr lang="en-IN" sz="1600"/>
                        <a:t>Zepto</a:t>
                      </a:r>
                    </a:p>
                  </a:txBody>
                  <a:tcPr marL="70933" marR="70933" marT="35467" marB="35467"/>
                </a:tc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</a:rPr>
                        <a:t>Focuses </a:t>
                      </a:r>
                      <a:r>
                        <a:rPr lang="en-US" sz="1600" b="0" u="sng" kern="1200" dirty="0">
                          <a:solidFill>
                            <a:schemeClr val="dk1"/>
                          </a:solidFill>
                          <a:effectLst/>
                        </a:rPr>
                        <a:t>on ultra-fast delivery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</a:rPr>
                        <a:t>, promising delivery within minutes of placing an order.</a:t>
                      </a:r>
                      <a:endParaRPr lang="en-IN" sz="1600" dirty="0"/>
                    </a:p>
                  </a:txBody>
                  <a:tcPr marL="70933" marR="70933" marT="35467" marB="35467"/>
                </a:tc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</a:rPr>
                        <a:t>Offering a limited selection of products.</a:t>
                      </a:r>
                      <a:endParaRPr lang="en-IN" sz="1600" dirty="0"/>
                    </a:p>
                  </a:txBody>
                  <a:tcPr marL="70933" marR="70933" marT="35467" marB="35467"/>
                </a:tc>
                <a:extLst>
                  <a:ext uri="{0D108BD9-81ED-4DB2-BD59-A6C34878D82A}">
                    <a16:rowId xmlns:a16="http://schemas.microsoft.com/office/drawing/2014/main" val="2950599198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E37BD988-459F-0852-BFC7-6231BDD382E1}"/>
              </a:ext>
            </a:extLst>
          </p:cNvPr>
          <p:cNvSpPr/>
          <p:nvPr/>
        </p:nvSpPr>
        <p:spPr>
          <a:xfrm>
            <a:off x="99966" y="151389"/>
            <a:ext cx="1178723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ANALYSIS OF TOP COMPANIES IN INDIA AND THEIR EXPENDITURE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48D2013-B678-A532-A669-5C3EAAB8C8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2479874"/>
              </p:ext>
            </p:extLst>
          </p:nvPr>
        </p:nvGraphicFramePr>
        <p:xfrm>
          <a:off x="8329622" y="2438004"/>
          <a:ext cx="3747571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E50B906-CD6C-1E40-BEC1-C6A19C39E22D}"/>
              </a:ext>
            </a:extLst>
          </p:cNvPr>
          <p:cNvSpPr txBox="1"/>
          <p:nvPr/>
        </p:nvSpPr>
        <p:spPr>
          <a:xfrm>
            <a:off x="8597999" y="5287213"/>
            <a:ext cx="3210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</a:rPr>
              <a:t>Expenditure per 100 rupees</a:t>
            </a:r>
          </a:p>
        </p:txBody>
      </p:sp>
    </p:spTree>
    <p:extLst>
      <p:ext uri="{BB962C8B-B14F-4D97-AF65-F5344CB8AC3E}">
        <p14:creationId xmlns:p14="http://schemas.microsoft.com/office/powerpoint/2010/main" val="2494229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6A55ED5-D201-9842-FC1C-6E83E190B4A7}"/>
              </a:ext>
            </a:extLst>
          </p:cNvPr>
          <p:cNvSpPr/>
          <p:nvPr/>
        </p:nvSpPr>
        <p:spPr>
          <a:xfrm rot="1966822">
            <a:off x="6214758" y="-742504"/>
            <a:ext cx="7884785" cy="10594864"/>
          </a:xfrm>
          <a:prstGeom prst="rect">
            <a:avLst/>
          </a:prstGeom>
          <a:blipFill dpi="0" rotWithShape="1">
            <a:blip r:embed="rId2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D08B3B-CDE3-194D-3D05-F370471CB36F}"/>
              </a:ext>
            </a:extLst>
          </p:cNvPr>
          <p:cNvSpPr/>
          <p:nvPr/>
        </p:nvSpPr>
        <p:spPr>
          <a:xfrm rot="1966822">
            <a:off x="-992032" y="-2825130"/>
            <a:ext cx="7139478" cy="10594864"/>
          </a:xfrm>
          <a:prstGeom prst="rect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Arrow: Up 2">
            <a:extLst>
              <a:ext uri="{FF2B5EF4-FFF2-40B4-BE49-F238E27FC236}">
                <a16:creationId xmlns:a16="http://schemas.microsoft.com/office/drawing/2014/main" id="{FB7103FE-F345-6C00-D14A-3DB1D24CC0E9}"/>
              </a:ext>
            </a:extLst>
          </p:cNvPr>
          <p:cNvSpPr/>
          <p:nvPr/>
        </p:nvSpPr>
        <p:spPr>
          <a:xfrm>
            <a:off x="446314" y="0"/>
            <a:ext cx="5649686" cy="6716484"/>
          </a:xfrm>
          <a:prstGeom prst="up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5409B9ED-7504-6E9D-87A1-8997CA9076FE}"/>
              </a:ext>
            </a:extLst>
          </p:cNvPr>
          <p:cNvSpPr/>
          <p:nvPr/>
        </p:nvSpPr>
        <p:spPr>
          <a:xfrm rot="10800000">
            <a:off x="5812971" y="231726"/>
            <a:ext cx="5649686" cy="6378394"/>
          </a:xfrm>
          <a:prstGeom prst="up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1859C5-5CA8-0DDD-D1E2-F852FB7E7147}"/>
              </a:ext>
            </a:extLst>
          </p:cNvPr>
          <p:cNvSpPr txBox="1"/>
          <p:nvPr/>
        </p:nvSpPr>
        <p:spPr>
          <a:xfrm>
            <a:off x="1529443" y="1360715"/>
            <a:ext cx="348342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SUCCESSFUL </a:t>
            </a:r>
          </a:p>
          <a:p>
            <a:pPr algn="ctr"/>
            <a:r>
              <a:rPr lang="en-IN" sz="2000" b="1" dirty="0"/>
              <a:t>E-GROCERY PLATFORMS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4AC060-FDEB-4A74-ED5B-8520AD112F3B}"/>
              </a:ext>
            </a:extLst>
          </p:cNvPr>
          <p:cNvSpPr txBox="1"/>
          <p:nvPr/>
        </p:nvSpPr>
        <p:spPr>
          <a:xfrm>
            <a:off x="7576457" y="4428529"/>
            <a:ext cx="240574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/>
              <a:t>UNSUCCESSFUL </a:t>
            </a:r>
          </a:p>
          <a:p>
            <a:pPr algn="ctr"/>
            <a:r>
              <a:rPr lang="en-IN" sz="2000" b="1" dirty="0"/>
              <a:t>E-GROCERY PLATFORMS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4EE6CF-2F1D-CB66-B8BE-AC5DAFE9E314}"/>
              </a:ext>
            </a:extLst>
          </p:cNvPr>
          <p:cNvSpPr txBox="1"/>
          <p:nvPr/>
        </p:nvSpPr>
        <p:spPr>
          <a:xfrm>
            <a:off x="1861457" y="2076041"/>
            <a:ext cx="280851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b="1" dirty="0"/>
              <a:t>Big basket </a:t>
            </a:r>
            <a:r>
              <a:rPr lang="en-IN" dirty="0"/>
              <a:t>– a wide </a:t>
            </a:r>
            <a:r>
              <a:rPr lang="en-IN" u="sng" dirty="0"/>
              <a:t>range of products </a:t>
            </a:r>
            <a:r>
              <a:rPr lang="en-IN" dirty="0"/>
              <a:t>including fresh and dairy products.</a:t>
            </a:r>
          </a:p>
          <a:p>
            <a:pPr marL="342900" indent="-342900">
              <a:buAutoNum type="arabicPeriod"/>
            </a:pPr>
            <a:r>
              <a:rPr lang="en-IN" b="1" dirty="0"/>
              <a:t>Amazon pantry </a:t>
            </a:r>
            <a:r>
              <a:rPr lang="en-IN" dirty="0"/>
              <a:t>– large </a:t>
            </a:r>
            <a:r>
              <a:rPr lang="en-IN" u="sng" dirty="0"/>
              <a:t>user base</a:t>
            </a:r>
            <a:r>
              <a:rPr lang="en-IN" dirty="0"/>
              <a:t>, complimentary with Prime subscription </a:t>
            </a:r>
          </a:p>
          <a:p>
            <a:pPr marL="342900" indent="-342900">
              <a:buAutoNum type="arabicPeriod"/>
            </a:pPr>
            <a:r>
              <a:rPr lang="en-IN" b="1" dirty="0"/>
              <a:t>Reliance Jio Mart </a:t>
            </a:r>
            <a:r>
              <a:rPr lang="en-IN" dirty="0"/>
              <a:t>– big chain with a </a:t>
            </a:r>
            <a:r>
              <a:rPr lang="en-IN" u="sng" dirty="0"/>
              <a:t>wholesale market</a:t>
            </a:r>
          </a:p>
          <a:p>
            <a:pPr marL="342900" indent="-342900">
              <a:buAutoNum type="arabicPeriod"/>
            </a:pPr>
            <a:r>
              <a:rPr lang="en-IN" b="1" dirty="0"/>
              <a:t>Instacart</a:t>
            </a:r>
            <a:r>
              <a:rPr lang="en-IN" dirty="0"/>
              <a:t> – a </a:t>
            </a:r>
            <a:r>
              <a:rPr lang="en-IN" u="sng" dirty="0"/>
              <a:t>collaboration with big chains</a:t>
            </a:r>
            <a:r>
              <a:rPr lang="en-IN" dirty="0"/>
              <a:t> and effective operations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0D6B85-3EAA-8F69-FF41-D2FFCCE1FD82}"/>
              </a:ext>
            </a:extLst>
          </p:cNvPr>
          <p:cNvSpPr txBox="1"/>
          <p:nvPr/>
        </p:nvSpPr>
        <p:spPr>
          <a:xfrm>
            <a:off x="7239000" y="348342"/>
            <a:ext cx="279762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IN" b="1" dirty="0"/>
              <a:t>Flipkart grocery – </a:t>
            </a:r>
            <a:r>
              <a:rPr lang="en-IN" dirty="0"/>
              <a:t>challenges from big market competitors.</a:t>
            </a:r>
          </a:p>
          <a:p>
            <a:pPr marL="342900" indent="-342900">
              <a:buAutoNum type="arabicPeriod"/>
            </a:pPr>
            <a:r>
              <a:rPr lang="en-IN" b="1" dirty="0" err="1"/>
              <a:t>PepperTap</a:t>
            </a:r>
            <a:r>
              <a:rPr lang="en-IN" dirty="0"/>
              <a:t> – high </a:t>
            </a:r>
            <a:r>
              <a:rPr lang="en-IN" u="sng" dirty="0"/>
              <a:t>customer acquisition cost </a:t>
            </a:r>
            <a:r>
              <a:rPr lang="en-IN" dirty="0"/>
              <a:t>and competition.</a:t>
            </a:r>
          </a:p>
          <a:p>
            <a:pPr marL="342900" indent="-342900">
              <a:buAutoNum type="arabicPeriod"/>
            </a:pPr>
            <a:r>
              <a:rPr lang="en-IN" b="1" dirty="0" err="1"/>
              <a:t>Aaramshop</a:t>
            </a:r>
            <a:r>
              <a:rPr lang="en-IN" b="1" dirty="0"/>
              <a:t> – </a:t>
            </a:r>
            <a:r>
              <a:rPr lang="en-IN" u="sng" dirty="0"/>
              <a:t>operational non effectiveness </a:t>
            </a:r>
          </a:p>
          <a:p>
            <a:pPr marL="342900" indent="-342900">
              <a:buAutoNum type="arabicPeriod"/>
            </a:pPr>
            <a:r>
              <a:rPr lang="en-IN" b="1" dirty="0" err="1"/>
              <a:t>ZopNow</a:t>
            </a:r>
            <a:r>
              <a:rPr lang="en-IN" b="1" dirty="0"/>
              <a:t> </a:t>
            </a:r>
            <a:r>
              <a:rPr lang="en-IN" dirty="0"/>
              <a:t>–</a:t>
            </a:r>
            <a:r>
              <a:rPr lang="en-IN" dirty="0" err="1"/>
              <a:t>latefunding</a:t>
            </a:r>
            <a:r>
              <a:rPr lang="en-IN" dirty="0"/>
              <a:t> and operational issues r acquired by a large chain.</a:t>
            </a:r>
          </a:p>
        </p:txBody>
      </p:sp>
    </p:spTree>
    <p:extLst>
      <p:ext uri="{BB962C8B-B14F-4D97-AF65-F5344CB8AC3E}">
        <p14:creationId xmlns:p14="http://schemas.microsoft.com/office/powerpoint/2010/main" val="1487090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D3EA4-6D61-B403-8E69-7EEADB4E7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pPr algn="ctr"/>
            <a:r>
              <a:rPr lang="en-IN" sz="3600" dirty="0"/>
              <a:t>ALSO, WHY BIG PLAYERS ENTER INTO THIS DOMAIN?</a:t>
            </a:r>
          </a:p>
        </p:txBody>
      </p:sp>
      <p:pic>
        <p:nvPicPr>
          <p:cNvPr id="5" name="Picture 4" descr="A person watering money growing from a wall&#10;&#10;Description automatically generated">
            <a:extLst>
              <a:ext uri="{FF2B5EF4-FFF2-40B4-BE49-F238E27FC236}">
                <a16:creationId xmlns:a16="http://schemas.microsoft.com/office/drawing/2014/main" id="{15C38103-03B2-01BA-30A0-985E9EF214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52520" b="6901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586FF-803A-E416-56D2-3E7BA3317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r>
              <a:rPr lang="en-IN" sz="2000" dirty="0"/>
              <a:t>Even in the very competitive market big players still enter because of </a:t>
            </a:r>
            <a:r>
              <a:rPr lang="en-IN" sz="2000" u="sng" dirty="0" err="1"/>
              <a:t>GenZ</a:t>
            </a:r>
            <a:r>
              <a:rPr lang="en-IN" sz="2000" u="sng" dirty="0"/>
              <a:t> generation and increasing demands</a:t>
            </a:r>
            <a:r>
              <a:rPr lang="en-IN" sz="2000" dirty="0"/>
              <a:t>.</a:t>
            </a:r>
          </a:p>
          <a:p>
            <a:r>
              <a:rPr lang="en-IN" sz="2000" dirty="0"/>
              <a:t>Increase in </a:t>
            </a:r>
            <a:r>
              <a:rPr lang="en-IN" sz="2000" i="1" dirty="0"/>
              <a:t>nuclear families in Tier 1 and 2 cities</a:t>
            </a:r>
            <a:r>
              <a:rPr lang="en-IN" sz="2000" dirty="0"/>
              <a:t>.</a:t>
            </a:r>
          </a:p>
          <a:p>
            <a:r>
              <a:rPr lang="en-IN" sz="2000" dirty="0"/>
              <a:t>Time constraints due to </a:t>
            </a:r>
            <a:r>
              <a:rPr lang="en-IN" sz="2000" i="1" dirty="0"/>
              <a:t>hectic working conditions.</a:t>
            </a:r>
          </a:p>
        </p:txBody>
      </p:sp>
    </p:spTree>
    <p:extLst>
      <p:ext uri="{BB962C8B-B14F-4D97-AF65-F5344CB8AC3E}">
        <p14:creationId xmlns:p14="http://schemas.microsoft.com/office/powerpoint/2010/main" val="496550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tall buildings&#10;&#10;Description automatically generated">
            <a:extLst>
              <a:ext uri="{FF2B5EF4-FFF2-40B4-BE49-F238E27FC236}">
                <a16:creationId xmlns:a16="http://schemas.microsoft.com/office/drawing/2014/main" id="{7C97A880-04CF-531B-E3A4-4E993061B0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3391" r="909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D3D84F-B9D3-922E-D6BA-8763891419C5}"/>
              </a:ext>
            </a:extLst>
          </p:cNvPr>
          <p:cNvSpPr/>
          <p:nvPr/>
        </p:nvSpPr>
        <p:spPr>
          <a:xfrm>
            <a:off x="404553" y="3091928"/>
            <a:ext cx="907856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lgerian" panose="04020705040A02060702" pitchFamily="82" charset="0"/>
                <a:ea typeface="+mj-ea"/>
                <a:cs typeface="+mj-cs"/>
              </a:rPr>
              <a:t>OUR COMPANY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49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2195</TotalTime>
  <Words>1348</Words>
  <Application>Microsoft Office PowerPoint</Application>
  <PresentationFormat>Widescreen</PresentationFormat>
  <Paragraphs>239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Agency FB</vt:lpstr>
      <vt:lpstr>Algerian</vt:lpstr>
      <vt:lpstr>Aptos</vt:lpstr>
      <vt:lpstr>Aptos Display</vt:lpstr>
      <vt:lpstr>Arial</vt:lpstr>
      <vt:lpstr>Calibri</vt:lpstr>
      <vt:lpstr>Google Sans</vt:lpstr>
      <vt:lpstr>Wingdings</vt:lpstr>
      <vt:lpstr>Office Theme</vt:lpstr>
      <vt:lpstr>PowerPoint Presentation</vt:lpstr>
      <vt:lpstr>EMERGENCE OF THE CONCEPT OF E-GROCERY</vt:lpstr>
      <vt:lpstr>INDIAN E-COMMERCE MARKET</vt:lpstr>
      <vt:lpstr>PowerPoint Presentation</vt:lpstr>
      <vt:lpstr>PowerPoint Presentation</vt:lpstr>
      <vt:lpstr>PowerPoint Presentation</vt:lpstr>
      <vt:lpstr>PowerPoint Presentation</vt:lpstr>
      <vt:lpstr>ALSO, WHY BIG PLAYERS ENTER INTO THIS DOMAIN?</vt:lpstr>
      <vt:lpstr>PowerPoint Presentation</vt:lpstr>
      <vt:lpstr>PowerPoint Presentation</vt:lpstr>
      <vt:lpstr>PROBLEMS IN E-COMMERCE MARKET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CYBER RIGHTS  E-Grocery USERS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Kaushiki Vijayvargiya</dc:creator>
  <cp:lastModifiedBy>MAYANK MANGAL</cp:lastModifiedBy>
  <cp:revision>27</cp:revision>
  <dcterms:created xsi:type="dcterms:W3CDTF">2024-04-13T07:16:58Z</dcterms:created>
  <dcterms:modified xsi:type="dcterms:W3CDTF">2024-04-24T06:22:36Z</dcterms:modified>
</cp:coreProperties>
</file>